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51" r:id="rId1"/>
    <p:sldMasterId id="2147484981" r:id="rId2"/>
    <p:sldMasterId id="2147484998" r:id="rId3"/>
  </p:sldMasterIdLst>
  <p:notesMasterIdLst>
    <p:notesMasterId r:id="rId92"/>
  </p:notesMasterIdLst>
  <p:sldIdLst>
    <p:sldId id="732" r:id="rId4"/>
    <p:sldId id="733" r:id="rId5"/>
    <p:sldId id="718" r:id="rId6"/>
    <p:sldId id="719" r:id="rId7"/>
    <p:sldId id="756" r:id="rId8"/>
    <p:sldId id="775" r:id="rId9"/>
    <p:sldId id="848" r:id="rId10"/>
    <p:sldId id="745" r:id="rId11"/>
    <p:sldId id="776" r:id="rId12"/>
    <p:sldId id="759" r:id="rId13"/>
    <p:sldId id="764" r:id="rId14"/>
    <p:sldId id="795" r:id="rId15"/>
    <p:sldId id="849" r:id="rId16"/>
    <p:sldId id="834" r:id="rId17"/>
    <p:sldId id="835" r:id="rId18"/>
    <p:sldId id="746" r:id="rId19"/>
    <p:sldId id="728" r:id="rId20"/>
    <p:sldId id="896" r:id="rId21"/>
    <p:sldId id="897" r:id="rId22"/>
    <p:sldId id="898" r:id="rId23"/>
    <p:sldId id="899" r:id="rId24"/>
    <p:sldId id="900" r:id="rId25"/>
    <p:sldId id="901" r:id="rId26"/>
    <p:sldId id="902" r:id="rId27"/>
    <p:sldId id="903" r:id="rId28"/>
    <p:sldId id="904" r:id="rId29"/>
    <p:sldId id="905" r:id="rId30"/>
    <p:sldId id="906" r:id="rId31"/>
    <p:sldId id="907" r:id="rId32"/>
    <p:sldId id="850" r:id="rId33"/>
    <p:sldId id="851" r:id="rId34"/>
    <p:sldId id="852" r:id="rId35"/>
    <p:sldId id="853" r:id="rId36"/>
    <p:sldId id="854" r:id="rId37"/>
    <p:sldId id="855" r:id="rId38"/>
    <p:sldId id="856" r:id="rId39"/>
    <p:sldId id="857" r:id="rId40"/>
    <p:sldId id="858" r:id="rId41"/>
    <p:sldId id="859" r:id="rId42"/>
    <p:sldId id="783" r:id="rId43"/>
    <p:sldId id="784" r:id="rId44"/>
    <p:sldId id="785" r:id="rId45"/>
    <p:sldId id="786" r:id="rId46"/>
    <p:sldId id="787" r:id="rId47"/>
    <p:sldId id="788" r:id="rId48"/>
    <p:sldId id="789" r:id="rId49"/>
    <p:sldId id="790" r:id="rId50"/>
    <p:sldId id="791" r:id="rId51"/>
    <p:sldId id="792" r:id="rId52"/>
    <p:sldId id="793" r:id="rId53"/>
    <p:sldId id="794" r:id="rId54"/>
    <p:sldId id="860" r:id="rId55"/>
    <p:sldId id="861" r:id="rId56"/>
    <p:sldId id="862" r:id="rId57"/>
    <p:sldId id="863" r:id="rId58"/>
    <p:sldId id="864" r:id="rId59"/>
    <p:sldId id="865" r:id="rId60"/>
    <p:sldId id="866" r:id="rId61"/>
    <p:sldId id="867" r:id="rId62"/>
    <p:sldId id="868" r:id="rId63"/>
    <p:sldId id="869" r:id="rId64"/>
    <p:sldId id="870" r:id="rId65"/>
    <p:sldId id="871" r:id="rId66"/>
    <p:sldId id="872" r:id="rId67"/>
    <p:sldId id="873" r:id="rId68"/>
    <p:sldId id="874" r:id="rId69"/>
    <p:sldId id="875" r:id="rId70"/>
    <p:sldId id="876" r:id="rId71"/>
    <p:sldId id="877" r:id="rId72"/>
    <p:sldId id="878" r:id="rId73"/>
    <p:sldId id="879" r:id="rId74"/>
    <p:sldId id="880" r:id="rId75"/>
    <p:sldId id="881" r:id="rId76"/>
    <p:sldId id="882" r:id="rId77"/>
    <p:sldId id="883" r:id="rId78"/>
    <p:sldId id="884" r:id="rId79"/>
    <p:sldId id="885" r:id="rId80"/>
    <p:sldId id="886" r:id="rId81"/>
    <p:sldId id="887" r:id="rId82"/>
    <p:sldId id="888" r:id="rId83"/>
    <p:sldId id="889" r:id="rId84"/>
    <p:sldId id="890" r:id="rId85"/>
    <p:sldId id="891" r:id="rId86"/>
    <p:sldId id="892" r:id="rId87"/>
    <p:sldId id="893" r:id="rId88"/>
    <p:sldId id="894" r:id="rId89"/>
    <p:sldId id="895" r:id="rId90"/>
    <p:sldId id="677" r:id="rId91"/>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2060" autoAdjust="0"/>
  </p:normalViewPr>
  <p:slideViewPr>
    <p:cSldViewPr>
      <p:cViewPr varScale="1">
        <p:scale>
          <a:sx n="121" d="100"/>
          <a:sy n="121" d="100"/>
        </p:scale>
        <p:origin x="7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D-4A78-9857-04A61AA473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D-4A78-9857-04A61AA473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5D-4A78-9857-04A61AA473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D-4A78-9857-04A61AA47361}"/>
              </c:ext>
            </c:extLst>
          </c:dPt>
          <c:dLbls>
            <c:dLbl>
              <c:idx val="2"/>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D5D-4A78-9857-04A61AA4736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Licensing</c:v>
                </c:pt>
                <c:pt idx="1">
                  <c:v>Subdivisions</c:v>
                </c:pt>
                <c:pt idx="2">
                  <c:v>Examinations</c:v>
                </c:pt>
                <c:pt idx="3">
                  <c:v>Other</c:v>
                </c:pt>
              </c:strCache>
            </c:strRef>
          </c:cat>
          <c:val>
            <c:numRef>
              <c:f>Sheet1!$B$1:$B$4</c:f>
              <c:numCache>
                <c:formatCode>"$"#,##0</c:formatCode>
                <c:ptCount val="4"/>
                <c:pt idx="0">
                  <c:v>26672075</c:v>
                </c:pt>
                <c:pt idx="1">
                  <c:v>5550252</c:v>
                </c:pt>
                <c:pt idx="2">
                  <c:v>2666746</c:v>
                </c:pt>
                <c:pt idx="3">
                  <c:v>1369711</c:v>
                </c:pt>
              </c:numCache>
            </c:numRef>
          </c:val>
          <c:extLst>
            <c:ext xmlns:c16="http://schemas.microsoft.com/office/drawing/2014/chart" uri="{C3380CC4-5D6E-409C-BE32-E72D297353CC}">
              <c16:uniqueId val="{00000008-7D5D-4A78-9857-04A61AA47361}"/>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
          <c:y val="0.29468228012401587"/>
          <c:w val="0.24378442987002105"/>
          <c:h val="0.394275523659015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1.2002999804833114E-2"/>
          <c:y val="0.38956963619401785"/>
          <c:w val="0.16689493893985788"/>
          <c:h val="0.309204039637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2B-4492-909E-749D243486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2B-4492-909E-749D243486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2B-4492-909E-749D243486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2B-4492-909E-749D243486E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(2)'!$A$1:$A$4</c:f>
              <c:strCache>
                <c:ptCount val="4"/>
                <c:pt idx="0">
                  <c:v>Personnel</c:v>
                </c:pt>
                <c:pt idx="1">
                  <c:v>Other</c:v>
                </c:pt>
                <c:pt idx="2">
                  <c:v>Facilities</c:v>
                </c:pt>
                <c:pt idx="3">
                  <c:v>Contracts</c:v>
                </c:pt>
              </c:strCache>
            </c:strRef>
          </c:cat>
          <c:val>
            <c:numRef>
              <c:f>'Sheet1 (2)'!$B$1:$B$4</c:f>
              <c:numCache>
                <c:formatCode>"$"#,##0</c:formatCode>
                <c:ptCount val="4"/>
                <c:pt idx="0">
                  <c:v>25466552</c:v>
                </c:pt>
                <c:pt idx="1">
                  <c:v>4242315</c:v>
                </c:pt>
                <c:pt idx="2">
                  <c:v>3198663</c:v>
                </c:pt>
                <c:pt idx="3">
                  <c:v>2281679</c:v>
                </c:pt>
              </c:numCache>
            </c:numRef>
          </c:val>
          <c:extLst>
            <c:ext xmlns:c16="http://schemas.microsoft.com/office/drawing/2014/chart" uri="{C3380CC4-5D6E-409C-BE32-E72D297353CC}">
              <c16:uniqueId val="{00000008-352B-4492-909E-749D243486E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2451360850405069E-2"/>
          <c:y val="0.27948826818783501"/>
          <c:w val="0.19951751533025566"/>
          <c:h val="0.423543162861079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Licensing Workload</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31688906768856"/>
          <c:y val="0.14895577618955314"/>
          <c:w val="0.84396906106244707"/>
          <c:h val="0.66601060430363834"/>
        </c:manualLayout>
      </c:layout>
      <c:barChart>
        <c:barDir val="col"/>
        <c:grouping val="clustered"/>
        <c:varyColors val="0"/>
        <c:ser>
          <c:idx val="0"/>
          <c:order val="0"/>
          <c:tx>
            <c:strRef>
              <c:f>Sheet1!$C$6</c:f>
              <c:strCache>
                <c:ptCount val="1"/>
                <c:pt idx="0">
                  <c:v>FYTD 17/18</c:v>
                </c:pt>
              </c:strCache>
            </c:strRef>
          </c:tx>
          <c:spPr>
            <a:solidFill>
              <a:schemeClr val="accent1"/>
            </a:solidFill>
            <a:ln>
              <a:noFill/>
            </a:ln>
            <a:effectLst/>
          </c:spPr>
          <c:invertIfNegative val="0"/>
          <c:dLbls>
            <c:dLbl>
              <c:idx val="1"/>
              <c:layout>
                <c:manualLayout>
                  <c:x val="-2.0549297278755263E-2"/>
                  <c:y val="-6.68896086202973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E-47F6-8847-2746F23F2D3D}"/>
                </c:ext>
              </c:extLst>
            </c:dLbl>
            <c:dLbl>
              <c:idx val="3"/>
              <c:layout>
                <c:manualLayout>
                  <c:x val="-3.319501868106625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EE-47F6-8847-2746F23F2D3D}"/>
                </c:ext>
              </c:extLst>
            </c:dLbl>
            <c:dLbl>
              <c:idx val="4"/>
              <c:layout>
                <c:manualLayout>
                  <c:x val="-1.8968582103466396E-2"/>
                  <c:y val="-6.68896086202981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E-47F6-8847-2746F23F2D3D}"/>
                </c:ext>
              </c:extLst>
            </c:dLbl>
            <c:dLbl>
              <c:idx val="6"/>
              <c:layout>
                <c:manualLayout>
                  <c:x val="-3.95178793822216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EE-47F6-8847-2746F23F2D3D}"/>
                </c:ext>
              </c:extLst>
            </c:dLbl>
            <c:dLbl>
              <c:idx val="7"/>
              <c:layout>
                <c:manualLayout>
                  <c:x val="-1.4226436577599796E-2"/>
                  <c:y val="-2.00668825860892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EE-47F6-8847-2746F23F2D3D}"/>
                </c:ext>
              </c:extLst>
            </c:dLbl>
            <c:dLbl>
              <c:idx val="9"/>
              <c:layout>
                <c:manualLayout>
                  <c:x val="-2.8452873155199711E-2"/>
                  <c:y val="-6.68896086202973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EE-47F6-8847-2746F23F2D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Sheet1!$A$7:$B$16</c:f>
              <c:strCache>
                <c:ptCount val="10"/>
                <c:pt idx="0">
                  <c:v>RES Exams Scheduled</c:v>
                </c:pt>
                <c:pt idx="1">
                  <c:v>REB Exams Scheduled</c:v>
                </c:pt>
                <c:pt idx="3">
                  <c:v>Sales Licenses Issued</c:v>
                </c:pt>
                <c:pt idx="4">
                  <c:v>Broker Licenses Issued</c:v>
                </c:pt>
                <c:pt idx="6">
                  <c:v>Sales Renewals</c:v>
                </c:pt>
                <c:pt idx="7">
                  <c:v>Broker Renewals</c:v>
                </c:pt>
                <c:pt idx="9">
                  <c:v>Total MLO's</c:v>
                </c:pt>
              </c:strCache>
            </c:strRef>
          </c:cat>
          <c:val>
            <c:numRef>
              <c:f>Sheet1!$C$7:$C$16</c:f>
              <c:numCache>
                <c:formatCode>#,##0</c:formatCode>
                <c:ptCount val="10"/>
                <c:pt idx="0">
                  <c:v>40173</c:v>
                </c:pt>
                <c:pt idx="1">
                  <c:v>3892</c:v>
                </c:pt>
                <c:pt idx="3">
                  <c:v>17792</c:v>
                </c:pt>
                <c:pt idx="4">
                  <c:v>3259</c:v>
                </c:pt>
                <c:pt idx="6">
                  <c:v>38868</c:v>
                </c:pt>
                <c:pt idx="7">
                  <c:v>22108</c:v>
                </c:pt>
                <c:pt idx="9">
                  <c:v>24453</c:v>
                </c:pt>
              </c:numCache>
            </c:numRef>
          </c:val>
          <c:extLst>
            <c:ext xmlns:c16="http://schemas.microsoft.com/office/drawing/2014/chart" uri="{C3380CC4-5D6E-409C-BE32-E72D297353CC}">
              <c16:uniqueId val="{00000006-C6EE-47F6-8847-2746F23F2D3D}"/>
            </c:ext>
          </c:extLst>
        </c:ser>
        <c:ser>
          <c:idx val="1"/>
          <c:order val="1"/>
          <c:tx>
            <c:strRef>
              <c:f>Sheet1!$D$6</c:f>
              <c:strCache>
                <c:ptCount val="1"/>
                <c:pt idx="0">
                  <c:v>FYTD 18/19</c:v>
                </c:pt>
              </c:strCache>
            </c:strRef>
          </c:tx>
          <c:spPr>
            <a:solidFill>
              <a:schemeClr val="accent2"/>
            </a:solidFill>
            <a:ln>
              <a:noFill/>
            </a:ln>
            <a:effectLst/>
          </c:spPr>
          <c:invertIfNegative val="0"/>
          <c:dLbls>
            <c:dLbl>
              <c:idx val="0"/>
              <c:layout>
                <c:manualLayout>
                  <c:x val="5.05828856092437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EE-47F6-8847-2746F23F2D3D}"/>
                </c:ext>
              </c:extLst>
            </c:dLbl>
            <c:dLbl>
              <c:idx val="1"/>
              <c:layout>
                <c:manualLayout>
                  <c:x val="3.635644903164393E-2"/>
                  <c:y val="-2.0066882586089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EE-47F6-8847-2746F23F2D3D}"/>
                </c:ext>
              </c:extLst>
            </c:dLbl>
            <c:dLbl>
              <c:idx val="3"/>
              <c:layout>
                <c:manualLayout>
                  <c:x val="3.6356449031643985E-2"/>
                  <c:y val="6.6889608620296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EE-47F6-8847-2746F23F2D3D}"/>
                </c:ext>
              </c:extLst>
            </c:dLbl>
            <c:dLbl>
              <c:idx val="4"/>
              <c:layout>
                <c:manualLayout>
                  <c:x val="3.635644903164393E-2"/>
                  <c:y val="-1.1148268103382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EE-47F6-8847-2746F23F2D3D}"/>
                </c:ext>
              </c:extLst>
            </c:dLbl>
            <c:dLbl>
              <c:idx val="6"/>
              <c:layout>
                <c:manualLayout>
                  <c:x val="5.3744315959821459E-2"/>
                  <c:y val="-2.22965362067657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EE-47F6-8847-2746F23F2D3D}"/>
                </c:ext>
              </c:extLst>
            </c:dLbl>
            <c:dLbl>
              <c:idx val="7"/>
              <c:layout>
                <c:manualLayout>
                  <c:x val="2.845287315519959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EE-47F6-8847-2746F23F2D3D}"/>
                </c:ext>
              </c:extLst>
            </c:dLbl>
            <c:dLbl>
              <c:idx val="9"/>
              <c:layout>
                <c:manualLayout>
                  <c:x val="1.7387866928177644E-2"/>
                  <c:y val="-1.33779217240594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EE-47F6-8847-2746F23F2D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Sheet1!$A$7:$B$16</c:f>
              <c:strCache>
                <c:ptCount val="10"/>
                <c:pt idx="0">
                  <c:v>RES Exams Scheduled</c:v>
                </c:pt>
                <c:pt idx="1">
                  <c:v>REB Exams Scheduled</c:v>
                </c:pt>
                <c:pt idx="3">
                  <c:v>Sales Licenses Issued</c:v>
                </c:pt>
                <c:pt idx="4">
                  <c:v>Broker Licenses Issued</c:v>
                </c:pt>
                <c:pt idx="6">
                  <c:v>Sales Renewals</c:v>
                </c:pt>
                <c:pt idx="7">
                  <c:v>Broker Renewals</c:v>
                </c:pt>
                <c:pt idx="9">
                  <c:v>Total MLO's</c:v>
                </c:pt>
              </c:strCache>
            </c:strRef>
          </c:cat>
          <c:val>
            <c:numRef>
              <c:f>Sheet1!$D$7:$D$16</c:f>
              <c:numCache>
                <c:formatCode>#,##0</c:formatCode>
                <c:ptCount val="10"/>
                <c:pt idx="0">
                  <c:v>38251</c:v>
                </c:pt>
                <c:pt idx="1">
                  <c:v>3825</c:v>
                </c:pt>
                <c:pt idx="3">
                  <c:v>17813</c:v>
                </c:pt>
                <c:pt idx="4">
                  <c:v>3341</c:v>
                </c:pt>
                <c:pt idx="6">
                  <c:v>39447</c:v>
                </c:pt>
                <c:pt idx="7">
                  <c:v>22904</c:v>
                </c:pt>
                <c:pt idx="9">
                  <c:v>24694</c:v>
                </c:pt>
              </c:numCache>
            </c:numRef>
          </c:val>
          <c:extLst>
            <c:ext xmlns:c16="http://schemas.microsoft.com/office/drawing/2014/chart" uri="{C3380CC4-5D6E-409C-BE32-E72D297353CC}">
              <c16:uniqueId val="{0000000E-C6EE-47F6-8847-2746F23F2D3D}"/>
            </c:ext>
          </c:extLst>
        </c:ser>
        <c:dLbls>
          <c:dLblPos val="outEnd"/>
          <c:showLegendKey val="0"/>
          <c:showVal val="1"/>
          <c:showCatName val="0"/>
          <c:showSerName val="0"/>
          <c:showPercent val="0"/>
          <c:showBubbleSize val="0"/>
        </c:dLbls>
        <c:gapWidth val="219"/>
        <c:overlap val="-27"/>
        <c:axId val="35575296"/>
        <c:axId val="84372288"/>
      </c:barChart>
      <c:catAx>
        <c:axId val="355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4372288"/>
        <c:crosses val="autoZero"/>
        <c:auto val="1"/>
        <c:lblAlgn val="ctr"/>
        <c:lblOffset val="100"/>
        <c:noMultiLvlLbl val="0"/>
      </c:catAx>
      <c:valAx>
        <c:axId val="84372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75296"/>
        <c:crosses val="autoZero"/>
        <c:crossBetween val="between"/>
      </c:valAx>
      <c:spPr>
        <a:noFill/>
        <a:ln>
          <a:noFill/>
        </a:ln>
        <a:effectLst/>
      </c:spPr>
    </c:plotArea>
    <c:legend>
      <c:legendPos val="b"/>
      <c:layout>
        <c:manualLayout>
          <c:xMode val="edge"/>
          <c:yMode val="edge"/>
          <c:x val="0.30863824748224433"/>
          <c:y val="0.9453402401376344"/>
          <c:w val="0.38746552609561602"/>
          <c:h val="4.03228476945793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374 Audits Completed</a:t>
            </a:r>
            <a:endParaRPr lang="en-US" dirty="0"/>
          </a:p>
        </c:rich>
      </c:tx>
      <c:layout>
        <c:manualLayout>
          <c:xMode val="edge"/>
          <c:yMode val="edge"/>
          <c:x val="0.3484082397003746"/>
          <c:y val="1.56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Activity</c:v>
                </c:pt>
              </c:strCache>
            </c:strRef>
          </c:tx>
          <c:dPt>
            <c:idx val="0"/>
            <c:bubble3D val="0"/>
            <c:explosion val="3"/>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C126-4ACA-A262-DE8C8C91DA8E}"/>
              </c:ext>
            </c:extLst>
          </c:dPt>
          <c:dPt>
            <c:idx val="1"/>
            <c:bubble3D val="0"/>
            <c:explosion val="2"/>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C126-4ACA-A262-DE8C8C91DA8E}"/>
              </c:ext>
            </c:extLst>
          </c:dPt>
          <c:dPt>
            <c:idx val="2"/>
            <c:bubble3D val="0"/>
            <c:explosion val="3"/>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126-4ACA-A262-DE8C8C91DA8E}"/>
              </c:ext>
            </c:extLst>
          </c:dPt>
          <c:dPt>
            <c:idx val="3"/>
            <c:bubble3D val="0"/>
            <c:explosion val="4"/>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4-C126-4ACA-A262-DE8C8C91DA8E}"/>
              </c:ext>
            </c:extLst>
          </c:dPt>
          <c:dLbls>
            <c:dLbl>
              <c:idx val="0"/>
              <c:layout>
                <c:manualLayout>
                  <c:x val="-0.1074978619245628"/>
                  <c:y val="-0.1760500738188976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126-4ACA-A262-DE8C8C91DA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Property Management</c:v>
                </c:pt>
                <c:pt idx="1">
                  <c:v>Mortgage Loans</c:v>
                </c:pt>
                <c:pt idx="2">
                  <c:v>Broker Escrow</c:v>
                </c:pt>
                <c:pt idx="3">
                  <c:v>Other</c:v>
                </c:pt>
              </c:strCache>
            </c:strRef>
          </c:cat>
          <c:val>
            <c:numRef>
              <c:f>Sheet1!$B$2:$B$5</c:f>
              <c:numCache>
                <c:formatCode>General</c:formatCode>
                <c:ptCount val="4"/>
                <c:pt idx="0">
                  <c:v>247</c:v>
                </c:pt>
                <c:pt idx="1">
                  <c:v>43</c:v>
                </c:pt>
                <c:pt idx="2">
                  <c:v>30</c:v>
                </c:pt>
                <c:pt idx="3">
                  <c:v>54</c:v>
                </c:pt>
              </c:numCache>
            </c:numRef>
          </c:val>
          <c:extLst>
            <c:ext xmlns:c16="http://schemas.microsoft.com/office/drawing/2014/chart" uri="{C3380CC4-5D6E-409C-BE32-E72D297353CC}">
              <c16:uniqueId val="{00000000-C126-4ACA-A262-DE8C8C91DA8E}"/>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555555555555556"/>
          <c:y val="1.9642857142857142E-2"/>
          <c:w val="0.66075303087114112"/>
          <c:h val="0.94687499999999991"/>
        </c:manualLayout>
      </c:layout>
      <c:pie3DChart>
        <c:varyColors val="1"/>
        <c:ser>
          <c:idx val="0"/>
          <c:order val="0"/>
          <c:tx>
            <c:strRef>
              <c:f>Sheet1!$B$1</c:f>
              <c:strCache>
                <c:ptCount val="1"/>
                <c:pt idx="0">
                  <c:v>Violations</c:v>
                </c:pt>
              </c:strCache>
            </c:strRef>
          </c:tx>
          <c:spPr>
            <a:ln>
              <a:solidFill>
                <a:schemeClr val="tx1"/>
              </a:solidFill>
            </a:ln>
          </c:spPr>
          <c:dPt>
            <c:idx val="0"/>
            <c:bubble3D val="0"/>
            <c:explosion val="9"/>
            <c:spPr>
              <a:solidFill>
                <a:schemeClr val="accent1"/>
              </a:soli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4-B553-4FEE-8F90-010FBD8E1760}"/>
              </c:ext>
            </c:extLst>
          </c:dPt>
          <c:dPt>
            <c:idx val="1"/>
            <c:bubble3D val="0"/>
            <c:explosion val="7"/>
            <c:spPr>
              <a:solidFill>
                <a:srgbClr val="FFFF00"/>
              </a:soli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5-B553-4FEE-8F90-010FBD8E1760}"/>
              </c:ext>
            </c:extLst>
          </c:dPt>
          <c:dPt>
            <c:idx val="2"/>
            <c:bubble3D val="0"/>
            <c:explosion val="14"/>
            <c:spPr>
              <a:solidFill>
                <a:schemeClr val="accent3"/>
              </a:soli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1-B553-4FEE-8F90-010FBD8E1760}"/>
              </c:ext>
            </c:extLst>
          </c:dPt>
          <c:dPt>
            <c:idx val="3"/>
            <c:bubble3D val="0"/>
            <c:explosion val="8"/>
            <c:spPr>
              <a:solidFill>
                <a:schemeClr val="accent4"/>
              </a:soli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2-B553-4FEE-8F90-010FBD8E1760}"/>
              </c:ext>
            </c:extLst>
          </c:dPt>
          <c:dPt>
            <c:idx val="4"/>
            <c:bubble3D val="0"/>
            <c:explosion val="8"/>
            <c:spPr>
              <a:solidFill>
                <a:schemeClr val="accent5"/>
              </a:soli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3-B553-4FEE-8F90-010FBD8E1760}"/>
              </c:ext>
            </c:extLst>
          </c:dPt>
          <c:dLbls>
            <c:dLbl>
              <c:idx val="1"/>
              <c:layout>
                <c:manualLayout>
                  <c:x val="-6.5036162146398388E-2"/>
                  <c:y val="-8.5075459317585367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787037037037034"/>
                      <c:h val="0.12764880952380953"/>
                    </c:manualLayout>
                  </c15:layout>
                </c:ext>
                <c:ext xmlns:c16="http://schemas.microsoft.com/office/drawing/2014/chart" uri="{C3380CC4-5D6E-409C-BE32-E72D297353CC}">
                  <c16:uniqueId val="{00000005-B553-4FEE-8F90-010FBD8E1760}"/>
                </c:ext>
              </c:extLst>
            </c:dLbl>
            <c:dLbl>
              <c:idx val="2"/>
              <c:layout>
                <c:manualLayout>
                  <c:x val="-8.2316127150772814E-2"/>
                  <c:y val="-0.16818428946381703"/>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r>
                      <a:rPr lang="en-US" dirty="0" smtClean="0"/>
                      <a:t>CAL</a:t>
                    </a:r>
                    <a:r>
                      <a:rPr lang="en-US" baseline="0" dirty="0"/>
                      <a:t>
</a:t>
                    </a:r>
                    <a:r>
                      <a:rPr lang="en-US" baseline="0" dirty="0" smtClean="0"/>
                      <a:t>10%</a:t>
                    </a:r>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8.6462962962962964E-2"/>
                      <c:h val="0.13955357142857142"/>
                    </c:manualLayout>
                  </c15:layout>
                </c:ext>
                <c:ext xmlns:c16="http://schemas.microsoft.com/office/drawing/2014/chart" uri="{C3380CC4-5D6E-409C-BE32-E72D297353CC}">
                  <c16:uniqueId val="{00000001-B553-4FEE-8F90-010FBD8E176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Major</c:v>
                </c:pt>
                <c:pt idx="1">
                  <c:v>Cite &amp; Fine</c:v>
                </c:pt>
                <c:pt idx="2">
                  <c:v>CAL</c:v>
                </c:pt>
                <c:pt idx="3">
                  <c:v>Minor</c:v>
                </c:pt>
                <c:pt idx="4">
                  <c:v>None</c:v>
                </c:pt>
              </c:strCache>
            </c:strRef>
          </c:cat>
          <c:val>
            <c:numRef>
              <c:f>Sheet1!$B$2:$B$6</c:f>
              <c:numCache>
                <c:formatCode>General</c:formatCode>
                <c:ptCount val="5"/>
                <c:pt idx="0">
                  <c:v>99</c:v>
                </c:pt>
                <c:pt idx="1">
                  <c:v>19</c:v>
                </c:pt>
                <c:pt idx="2">
                  <c:v>36</c:v>
                </c:pt>
                <c:pt idx="3">
                  <c:v>135</c:v>
                </c:pt>
                <c:pt idx="4">
                  <c:v>85</c:v>
                </c:pt>
              </c:numCache>
            </c:numRef>
          </c:val>
          <c:extLst>
            <c:ext xmlns:c16="http://schemas.microsoft.com/office/drawing/2014/chart" uri="{C3380CC4-5D6E-409C-BE32-E72D297353CC}">
              <c16:uniqueId val="{00000000-B553-4FEE-8F90-010FBD8E1760}"/>
            </c:ext>
          </c:extLst>
        </c:ser>
        <c:dLbls>
          <c:dLblPos val="ctr"/>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48" tIns="46474" rIns="92948" bIns="46474"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1" y="1"/>
            <a:ext cx="3026833" cy="464185"/>
          </a:xfrm>
          <a:prstGeom prst="rect">
            <a:avLst/>
          </a:prstGeom>
        </p:spPr>
        <p:txBody>
          <a:bodyPr vert="horz" lIns="92948" tIns="46474" rIns="92948" bIns="46474" rtlCol="0"/>
          <a:lstStyle>
            <a:lvl1pPr algn="r" eaLnBrk="1" fontAlgn="auto" hangingPunct="1">
              <a:spcBef>
                <a:spcPts val="0"/>
              </a:spcBef>
              <a:spcAft>
                <a:spcPts val="0"/>
              </a:spcAft>
              <a:defRPr sz="1200">
                <a:latin typeface="+mn-lt"/>
                <a:cs typeface="+mn-cs"/>
              </a:defRPr>
            </a:lvl1pPr>
          </a:lstStyle>
          <a:p>
            <a:pPr>
              <a:defRPr/>
            </a:pPr>
            <a:fld id="{6A1A6B44-A6F6-4CAF-BD89-341706A86D6E}" type="datetimeFigureOut">
              <a:rPr lang="en-US"/>
              <a:pPr>
                <a:defRPr/>
              </a:pPr>
              <a:t>5/6/2019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8" tIns="46474" rIns="92948" bIns="46474"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4" rIns="92948" bIns="4647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4" rIns="92948" bIns="46474"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wrap="square" lIns="92948" tIns="46474" rIns="92948" bIns="46474"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91B0842-4E8B-46A0-97F5-3A9A57889B5F}" type="slidenum">
              <a:rPr lang="en-US" altLang="en-US"/>
              <a:pPr>
                <a:defRPr/>
              </a:pPr>
              <a:t>‹#›</a:t>
            </a:fld>
            <a:endParaRPr lang="en-US" altLang="en-US" dirty="0"/>
          </a:p>
        </p:txBody>
      </p:sp>
    </p:spTree>
    <p:extLst>
      <p:ext uri="{BB962C8B-B14F-4D97-AF65-F5344CB8AC3E}">
        <p14:creationId xmlns:p14="http://schemas.microsoft.com/office/powerpoint/2010/main" val="540653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3251"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A68218-5DA7-4569-B92B-24B44BDF3ED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388837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299"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47C584-389A-427F-B863-9C1BD5228BB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18979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p>
        </p:txBody>
      </p:sp>
      <p:sp>
        <p:nvSpPr>
          <p:cNvPr id="57347" name="Slide Number Placeholder 3"/>
          <p:cNvSpPr>
            <a:spLocks noGrp="1"/>
          </p:cNvSpPr>
          <p:nvPr>
            <p:ph type="sldNum" sz="quarter" idx="5"/>
          </p:nvPr>
        </p:nvSpPr>
        <p:spPr bwMode="auto">
          <a:noFill/>
          <a:ln>
            <a:miter lim="800000"/>
            <a:headEnd/>
            <a:tailEnd/>
          </a:ln>
        </p:spPr>
        <p:txBody>
          <a:bodyPr/>
          <a:lstStyle/>
          <a:p>
            <a:fld id="{DAC9BD4C-7BEB-4B42-AD99-CC21E01D0B84}" type="slidenum">
              <a:rPr lang="en-US" altLang="en-US" smtClean="0">
                <a:solidFill>
                  <a:srgbClr val="000000"/>
                </a:solidFill>
                <a:cs typeface="Arial" charset="0"/>
              </a:rPr>
              <a:pPr/>
              <a:t>3</a:t>
            </a:fld>
            <a:endParaRPr lang="en-US" altLang="en-US" dirty="0" smtClean="0">
              <a:solidFill>
                <a:srgbClr val="000000"/>
              </a:solidFill>
              <a:cs typeface="Arial" charset="0"/>
            </a:endParaRPr>
          </a:p>
        </p:txBody>
      </p:sp>
    </p:spTree>
    <p:extLst>
      <p:ext uri="{BB962C8B-B14F-4D97-AF65-F5344CB8AC3E}">
        <p14:creationId xmlns:p14="http://schemas.microsoft.com/office/powerpoint/2010/main" val="180997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Book Antiqua" panose="02040602050305030304" pitchFamily="18" charset="0"/>
                <a:cs typeface="Arial" panose="020B0604020202020204" pitchFamily="34" charset="0"/>
              </a:defRPr>
            </a:lvl1pPr>
            <a:lvl2pPr marL="758807" indent="-291849">
              <a:defRPr sz="3700">
                <a:solidFill>
                  <a:schemeClr val="tx1"/>
                </a:solidFill>
                <a:latin typeface="Book Antiqua" panose="02040602050305030304" pitchFamily="18" charset="0"/>
                <a:cs typeface="Arial" panose="020B0604020202020204" pitchFamily="34" charset="0"/>
              </a:defRPr>
            </a:lvl2pPr>
            <a:lvl3pPr marL="1167396" indent="-233479">
              <a:defRPr sz="3700">
                <a:solidFill>
                  <a:schemeClr val="tx1"/>
                </a:solidFill>
                <a:latin typeface="Book Antiqua" panose="02040602050305030304" pitchFamily="18" charset="0"/>
                <a:cs typeface="Arial" panose="020B0604020202020204" pitchFamily="34" charset="0"/>
              </a:defRPr>
            </a:lvl3pPr>
            <a:lvl4pPr marL="1634354" indent="-233479">
              <a:defRPr sz="3700">
                <a:solidFill>
                  <a:schemeClr val="tx1"/>
                </a:solidFill>
                <a:latin typeface="Book Antiqua" panose="02040602050305030304" pitchFamily="18" charset="0"/>
                <a:cs typeface="Arial" panose="020B0604020202020204" pitchFamily="34" charset="0"/>
              </a:defRPr>
            </a:lvl4pPr>
            <a:lvl5pPr marL="2101313" indent="-233479">
              <a:defRPr sz="3700">
                <a:solidFill>
                  <a:schemeClr val="tx1"/>
                </a:solidFill>
                <a:latin typeface="Book Antiqua" panose="02040602050305030304" pitchFamily="18" charset="0"/>
                <a:cs typeface="Arial" panose="020B0604020202020204" pitchFamily="34" charset="0"/>
              </a:defRPr>
            </a:lvl5pPr>
            <a:lvl6pPr marL="2568270" indent="-233479" eaLnBrk="0" fontAlgn="base" hangingPunct="0">
              <a:spcBef>
                <a:spcPct val="0"/>
              </a:spcBef>
              <a:spcAft>
                <a:spcPct val="0"/>
              </a:spcAft>
              <a:defRPr sz="3700">
                <a:solidFill>
                  <a:schemeClr val="tx1"/>
                </a:solidFill>
                <a:latin typeface="Book Antiqua" panose="02040602050305030304" pitchFamily="18" charset="0"/>
                <a:cs typeface="Arial" panose="020B0604020202020204" pitchFamily="34" charset="0"/>
              </a:defRPr>
            </a:lvl6pPr>
            <a:lvl7pPr marL="3035229" indent="-233479" eaLnBrk="0" fontAlgn="base" hangingPunct="0">
              <a:spcBef>
                <a:spcPct val="0"/>
              </a:spcBef>
              <a:spcAft>
                <a:spcPct val="0"/>
              </a:spcAft>
              <a:defRPr sz="3700">
                <a:solidFill>
                  <a:schemeClr val="tx1"/>
                </a:solidFill>
                <a:latin typeface="Book Antiqua" panose="02040602050305030304" pitchFamily="18" charset="0"/>
                <a:cs typeface="Arial" panose="020B0604020202020204" pitchFamily="34" charset="0"/>
              </a:defRPr>
            </a:lvl7pPr>
            <a:lvl8pPr marL="3502188" indent="-233479" eaLnBrk="0" fontAlgn="base" hangingPunct="0">
              <a:spcBef>
                <a:spcPct val="0"/>
              </a:spcBef>
              <a:spcAft>
                <a:spcPct val="0"/>
              </a:spcAft>
              <a:defRPr sz="3700">
                <a:solidFill>
                  <a:schemeClr val="tx1"/>
                </a:solidFill>
                <a:latin typeface="Book Antiqua" panose="02040602050305030304" pitchFamily="18" charset="0"/>
                <a:cs typeface="Arial" panose="020B0604020202020204" pitchFamily="34" charset="0"/>
              </a:defRPr>
            </a:lvl8pPr>
            <a:lvl9pPr marL="3969146" indent="-233479" eaLnBrk="0" fontAlgn="base" hangingPunct="0">
              <a:spcBef>
                <a:spcPct val="0"/>
              </a:spcBef>
              <a:spcAft>
                <a:spcPct val="0"/>
              </a:spcAft>
              <a:defRPr sz="3700">
                <a:solidFill>
                  <a:schemeClr val="tx1"/>
                </a:solidFill>
                <a:latin typeface="Book Antiqua" panose="02040602050305030304" pitchFamily="18"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A9A7D-84CF-417A-B7B7-C9E25F4B353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036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1B0842-4E8B-46A0-97F5-3A9A57889B5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587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p>
        </p:txBody>
      </p:sp>
      <p:sp>
        <p:nvSpPr>
          <p:cNvPr id="16387"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A2FF-E4C3-493E-8B0A-C2A2CABA1F0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387489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p>
        </p:txBody>
      </p:sp>
      <p:sp>
        <p:nvSpPr>
          <p:cNvPr id="18435"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C69206-0828-4459-99EA-6586A66D905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122793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p>
        </p:txBody>
      </p:sp>
      <p:sp>
        <p:nvSpPr>
          <p:cNvPr id="16387"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A2FF-E4C3-493E-8B0A-C2A2CABA1F0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423841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66CFA-4CE6-4C40-8915-647C5FF4C20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altLang="en-US" u="sng" dirty="0" smtClean="0"/>
              <a:t>																																																																																															</a:t>
            </a:r>
          </a:p>
          <a:p>
            <a:pPr eaLnBrk="1" hangingPunct="1">
              <a:spcBef>
                <a:spcPct val="0"/>
              </a:spcBef>
            </a:pPr>
            <a:endParaRPr lang="en-US" altLang="en-US" dirty="0" smtClean="0"/>
          </a:p>
        </p:txBody>
      </p:sp>
    </p:spTree>
    <p:extLst>
      <p:ext uri="{BB962C8B-B14F-4D97-AF65-F5344CB8AC3E}">
        <p14:creationId xmlns:p14="http://schemas.microsoft.com/office/powerpoint/2010/main" val="269576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5A8EE0A-0612-4A7B-AE9C-2FAC542EE6A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DC1359-4404-43A1-B18C-23E4B3A7F5D6}" type="slidenum">
              <a:rPr lang="en-US" altLang="en-US" smtClean="0"/>
              <a:pPr>
                <a:defRPr/>
              </a:pPr>
              <a:t>‹#›</a:t>
            </a:fld>
            <a:endParaRPr lang="en-US" altLang="en-US" dirty="0"/>
          </a:p>
        </p:txBody>
      </p:sp>
    </p:spTree>
    <p:extLst>
      <p:ext uri="{BB962C8B-B14F-4D97-AF65-F5344CB8AC3E}">
        <p14:creationId xmlns:p14="http://schemas.microsoft.com/office/powerpoint/2010/main" val="3317144417"/>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16638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21754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34489702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4922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189223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31996522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32939610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5A8EE0A-0612-4A7B-AE9C-2FAC542EE6A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DC1359-4404-43A1-B18C-23E4B3A7F5D6}" type="slidenum">
              <a:rPr lang="en-US" altLang="en-US" smtClean="0"/>
              <a:pPr>
                <a:defRPr/>
              </a:pPr>
              <a:t>‹#›</a:t>
            </a:fld>
            <a:endParaRPr lang="en-US" altLang="en-US" dirty="0"/>
          </a:p>
        </p:txBody>
      </p:sp>
    </p:spTree>
    <p:extLst>
      <p:ext uri="{BB962C8B-B14F-4D97-AF65-F5344CB8AC3E}">
        <p14:creationId xmlns:p14="http://schemas.microsoft.com/office/powerpoint/2010/main" val="35665060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31564D6-00FD-4455-84BE-923E56D565AA}"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64211EF-A733-4C45-93E6-07ACFFBF0DDF}" type="slidenum">
              <a:rPr lang="en-US" altLang="en-US" smtClean="0"/>
              <a:pPr>
                <a:defRPr/>
              </a:pPr>
              <a:t>‹#›</a:t>
            </a:fld>
            <a:endParaRPr lang="en-US" altLang="en-US" dirty="0"/>
          </a:p>
        </p:txBody>
      </p:sp>
    </p:spTree>
    <p:extLst>
      <p:ext uri="{BB962C8B-B14F-4D97-AF65-F5344CB8AC3E}">
        <p14:creationId xmlns:p14="http://schemas.microsoft.com/office/powerpoint/2010/main" val="35491688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D1141A8-F647-4ADF-9535-2A787E34572A}"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8730A9-25CA-4F2C-BB2A-2F64ACB5B355}" type="slidenum">
              <a:rPr lang="en-US" altLang="en-US" smtClean="0"/>
              <a:pPr>
                <a:defRPr/>
              </a:pPr>
              <a:t>‹#›</a:t>
            </a:fld>
            <a:endParaRPr lang="en-US" altLang="en-US" dirty="0"/>
          </a:p>
        </p:txBody>
      </p:sp>
    </p:spTree>
    <p:extLst>
      <p:ext uri="{BB962C8B-B14F-4D97-AF65-F5344CB8AC3E}">
        <p14:creationId xmlns:p14="http://schemas.microsoft.com/office/powerpoint/2010/main" val="784346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2470212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D5E93CA-DFB6-412B-8AA0-69682864E092}" type="datetimeFigureOut">
              <a:rPr lang="en-US" smtClean="0"/>
              <a:pPr>
                <a:defRPr/>
              </a:pPr>
              <a:t>5/6/2019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D482760-B0C7-4803-A83D-406C4F4E5069}" type="slidenum">
              <a:rPr lang="en-US" altLang="en-US" smtClean="0"/>
              <a:pPr>
                <a:defRPr/>
              </a:pPr>
              <a:t>‹#›</a:t>
            </a:fld>
            <a:endParaRPr lang="en-US" altLang="en-US" dirty="0"/>
          </a:p>
        </p:txBody>
      </p:sp>
    </p:spTree>
    <p:extLst>
      <p:ext uri="{BB962C8B-B14F-4D97-AF65-F5344CB8AC3E}">
        <p14:creationId xmlns:p14="http://schemas.microsoft.com/office/powerpoint/2010/main" val="42573709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C65EFFD-EE40-4158-8D60-B50CCFB5F0C4}" type="datetimeFigureOut">
              <a:rPr lang="en-US" smtClean="0"/>
              <a:pPr>
                <a:defRPr/>
              </a:pPr>
              <a:t>5/6/2019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7A933A3-966F-4B24-9970-5730D88EEEB6}" type="slidenum">
              <a:rPr lang="en-US" altLang="en-US" smtClean="0"/>
              <a:pPr>
                <a:defRPr/>
              </a:pPr>
              <a:t>‹#›</a:t>
            </a:fld>
            <a:endParaRPr lang="en-US" altLang="en-US" dirty="0"/>
          </a:p>
        </p:txBody>
      </p:sp>
    </p:spTree>
    <p:extLst>
      <p:ext uri="{BB962C8B-B14F-4D97-AF65-F5344CB8AC3E}">
        <p14:creationId xmlns:p14="http://schemas.microsoft.com/office/powerpoint/2010/main" val="2072890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7111515-4DF8-47E3-BDF3-0D8E9EAB6264}" type="datetimeFigureOut">
              <a:rPr lang="en-US" smtClean="0"/>
              <a:pPr>
                <a:defRPr/>
              </a:pPr>
              <a:t>5/6/2019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483383E-E855-4BE1-B582-3DEB72D26740}" type="slidenum">
              <a:rPr lang="en-US" altLang="en-US" smtClean="0"/>
              <a:pPr>
                <a:defRPr/>
              </a:pPr>
              <a:t>‹#›</a:t>
            </a:fld>
            <a:endParaRPr lang="en-US" altLang="en-US" dirty="0"/>
          </a:p>
        </p:txBody>
      </p:sp>
    </p:spTree>
    <p:extLst>
      <p:ext uri="{BB962C8B-B14F-4D97-AF65-F5344CB8AC3E}">
        <p14:creationId xmlns:p14="http://schemas.microsoft.com/office/powerpoint/2010/main" val="3605036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E85769F-12A9-4F22-B595-60C6A246E8F7}" type="datetimeFigureOut">
              <a:rPr lang="en-US" smtClean="0"/>
              <a:pPr>
                <a:defRPr/>
              </a:pPr>
              <a:t>5/6/2019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7BE98E1-8A03-4215-A6A9-8DDDE11EE5E7}" type="slidenum">
              <a:rPr lang="en-US" altLang="en-US" smtClean="0"/>
              <a:pPr>
                <a:defRPr/>
              </a:pPr>
              <a:t>‹#›</a:t>
            </a:fld>
            <a:endParaRPr lang="en-US" altLang="en-US" dirty="0"/>
          </a:p>
        </p:txBody>
      </p:sp>
    </p:spTree>
    <p:extLst>
      <p:ext uri="{BB962C8B-B14F-4D97-AF65-F5344CB8AC3E}">
        <p14:creationId xmlns:p14="http://schemas.microsoft.com/office/powerpoint/2010/main" val="37134858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6219FE8-E20F-45D6-B988-79C94D100FC4}" type="datetimeFigureOut">
              <a:rPr lang="en-US" smtClean="0"/>
              <a:pPr>
                <a:defRPr/>
              </a:pPr>
              <a:t>5/6/2019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30F5F05-83BE-4E76-890B-03EE188A3D40}" type="slidenum">
              <a:rPr lang="en-US" altLang="en-US" smtClean="0"/>
              <a:pPr>
                <a:defRPr/>
              </a:pPr>
              <a:t>‹#›</a:t>
            </a:fld>
            <a:endParaRPr lang="en-US" altLang="en-US" dirty="0"/>
          </a:p>
        </p:txBody>
      </p:sp>
    </p:spTree>
    <p:extLst>
      <p:ext uri="{BB962C8B-B14F-4D97-AF65-F5344CB8AC3E}">
        <p14:creationId xmlns:p14="http://schemas.microsoft.com/office/powerpoint/2010/main" val="20320450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4846830-5325-4992-9B65-D749FBA255DA}" type="datetimeFigureOut">
              <a:rPr lang="en-US" smtClean="0"/>
              <a:pPr>
                <a:defRPr/>
              </a:pPr>
              <a:t>5/6/2019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ECD4753-BBE4-47C3-B47F-00E0F16DED71}" type="slidenum">
              <a:rPr lang="en-US" altLang="en-US" smtClean="0"/>
              <a:pPr>
                <a:defRPr/>
              </a:pPr>
              <a:t>‹#›</a:t>
            </a:fld>
            <a:endParaRPr lang="en-US" altLang="en-US" dirty="0"/>
          </a:p>
        </p:txBody>
      </p:sp>
    </p:spTree>
    <p:extLst>
      <p:ext uri="{BB962C8B-B14F-4D97-AF65-F5344CB8AC3E}">
        <p14:creationId xmlns:p14="http://schemas.microsoft.com/office/powerpoint/2010/main" val="7731370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4057004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738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216238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382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D1141A8-F647-4ADF-9535-2A787E34572A}"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8730A9-25CA-4F2C-BB2A-2F64ACB5B355}" type="slidenum">
              <a:rPr lang="en-US" altLang="en-US" smtClean="0"/>
              <a:pPr>
                <a:defRPr/>
              </a:pPr>
              <a:t>‹#›</a:t>
            </a:fld>
            <a:endParaRPr lang="en-US" altLang="en-US" dirty="0"/>
          </a:p>
        </p:txBody>
      </p:sp>
    </p:spTree>
    <p:extLst>
      <p:ext uri="{BB962C8B-B14F-4D97-AF65-F5344CB8AC3E}">
        <p14:creationId xmlns:p14="http://schemas.microsoft.com/office/powerpoint/2010/main" val="37555485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942274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D0776E2-8309-4D40-B9BD-A461F4919E27}"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1A7527-343E-4114-BB1F-25CCD70223F6}" type="slidenum">
              <a:rPr lang="en-US" altLang="en-US" smtClean="0"/>
              <a:pPr>
                <a:defRPr/>
              </a:pPr>
              <a:t>‹#›</a:t>
            </a:fld>
            <a:endParaRPr lang="en-US" altLang="en-US" dirty="0"/>
          </a:p>
        </p:txBody>
      </p:sp>
    </p:spTree>
    <p:extLst>
      <p:ext uri="{BB962C8B-B14F-4D97-AF65-F5344CB8AC3E}">
        <p14:creationId xmlns:p14="http://schemas.microsoft.com/office/powerpoint/2010/main" val="36080086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DC47F2A-7D67-40F5-A0C0-5248DEF2D2D6}" type="datetimeFigureOut">
              <a:rPr lang="en-US" smtClean="0"/>
              <a:pPr>
                <a:defRPr/>
              </a:pPr>
              <a:t>5/6/2019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9251E27-C2B5-410F-8D86-91C96898A7B1}" type="slidenum">
              <a:rPr lang="en-US" altLang="en-US" smtClean="0"/>
              <a:pPr>
                <a:defRPr/>
              </a:pPr>
              <a:t>‹#›</a:t>
            </a:fld>
            <a:endParaRPr lang="en-US" altLang="en-US" dirty="0"/>
          </a:p>
        </p:txBody>
      </p:sp>
    </p:spTree>
    <p:extLst>
      <p:ext uri="{BB962C8B-B14F-4D97-AF65-F5344CB8AC3E}">
        <p14:creationId xmlns:p14="http://schemas.microsoft.com/office/powerpoint/2010/main" val="38516635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9144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4D028427-48BF-4860-BFED-256B91F1A90D}" type="datetimeFigureOut">
              <a:rPr lang="en-US"/>
              <a:pPr>
                <a:defRPr/>
              </a:pPr>
              <a:t>5/6/2019</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799F9324-2F3B-49D2-9F49-3837A68D150F}" type="slidenum">
              <a:rPr lang="en-US"/>
              <a:pPr>
                <a:defRPr/>
              </a:pPr>
              <a:t>‹#›</a:t>
            </a:fld>
            <a:endParaRPr lang="en-US"/>
          </a:p>
        </p:txBody>
      </p:sp>
    </p:spTree>
    <p:extLst>
      <p:ext uri="{BB962C8B-B14F-4D97-AF65-F5344CB8AC3E}">
        <p14:creationId xmlns:p14="http://schemas.microsoft.com/office/powerpoint/2010/main" val="4281791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520BB71-D376-41C0-9437-4E44662AB124}" type="datetimeFigureOut">
              <a:rPr lang="en-US"/>
              <a:pPr>
                <a:defRPr/>
              </a:pPr>
              <a:t>5/6/2019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E8B768-C00D-4D2F-839B-0812F692B7B6}" type="slidenum">
              <a:rPr lang="en-US"/>
              <a:pPr>
                <a:defRPr/>
              </a:pPr>
              <a:t>‹#›</a:t>
            </a:fld>
            <a:endParaRPr lang="en-US"/>
          </a:p>
        </p:txBody>
      </p:sp>
    </p:spTree>
    <p:extLst>
      <p:ext uri="{BB962C8B-B14F-4D97-AF65-F5344CB8AC3E}">
        <p14:creationId xmlns:p14="http://schemas.microsoft.com/office/powerpoint/2010/main" val="170949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FFBD469C-2BC7-4387-B035-3D270BA36C65}" type="datetimeFigureOut">
              <a:rPr lang="en-US"/>
              <a:pPr>
                <a:defRPr/>
              </a:pPr>
              <a:t>5/6/2019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10C4CE-54DD-4FA2-AEBE-CBA6AFA02FF1}" type="slidenum">
              <a:rPr lang="en-US"/>
              <a:pPr>
                <a:defRPr/>
              </a:pPr>
              <a:t>‹#›</a:t>
            </a:fld>
            <a:endParaRPr lang="en-US"/>
          </a:p>
        </p:txBody>
      </p:sp>
    </p:spTree>
    <p:extLst>
      <p:ext uri="{BB962C8B-B14F-4D97-AF65-F5344CB8AC3E}">
        <p14:creationId xmlns:p14="http://schemas.microsoft.com/office/powerpoint/2010/main" val="3054700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6BBA398-2B0D-401A-887E-2470CBC9CED1}" type="datetimeFigureOut">
              <a:rPr lang="en-US"/>
              <a:pPr>
                <a:defRPr/>
              </a:pPr>
              <a:t>5/6/2019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02106-D391-4626-9A68-C27CAA54B89F}" type="slidenum">
              <a:rPr lang="en-US"/>
              <a:pPr>
                <a:defRPr/>
              </a:pPr>
              <a:t>‹#›</a:t>
            </a:fld>
            <a:endParaRPr lang="en-US"/>
          </a:p>
        </p:txBody>
      </p:sp>
    </p:spTree>
    <p:extLst>
      <p:ext uri="{BB962C8B-B14F-4D97-AF65-F5344CB8AC3E}">
        <p14:creationId xmlns:p14="http://schemas.microsoft.com/office/powerpoint/2010/main" val="935873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1CCD8CF-27E7-4978-B42A-4445AA536D2D}" type="datetimeFigureOut">
              <a:rPr lang="en-US"/>
              <a:pPr>
                <a:defRPr/>
              </a:pPr>
              <a:t>5/6/2019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275FC7-5ACB-4FC2-BEFC-5B1B973764CD}" type="slidenum">
              <a:rPr lang="en-US"/>
              <a:pPr>
                <a:defRPr/>
              </a:pPr>
              <a:t>‹#›</a:t>
            </a:fld>
            <a:endParaRPr lang="en-US"/>
          </a:p>
        </p:txBody>
      </p:sp>
    </p:spTree>
    <p:extLst>
      <p:ext uri="{BB962C8B-B14F-4D97-AF65-F5344CB8AC3E}">
        <p14:creationId xmlns:p14="http://schemas.microsoft.com/office/powerpoint/2010/main" val="391696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58BA4D8-86CA-4642-BC97-6DDCBB69669D}" type="datetimeFigureOut">
              <a:rPr lang="en-US"/>
              <a:pPr>
                <a:defRPr/>
              </a:pPr>
              <a:t>5/6/2019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C0CF93-BD5A-492D-8F38-72E6B7FBC50B}" type="slidenum">
              <a:rPr lang="en-US"/>
              <a:pPr>
                <a:defRPr/>
              </a:pPr>
              <a:t>‹#›</a:t>
            </a:fld>
            <a:endParaRPr lang="en-US"/>
          </a:p>
        </p:txBody>
      </p:sp>
    </p:spTree>
    <p:extLst>
      <p:ext uri="{BB962C8B-B14F-4D97-AF65-F5344CB8AC3E}">
        <p14:creationId xmlns:p14="http://schemas.microsoft.com/office/powerpoint/2010/main" val="119514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0D79D9-5620-4453-B879-51CF85318182}" type="datetimeFigureOut">
              <a:rPr lang="en-US"/>
              <a:pPr>
                <a:defRPr/>
              </a:pPr>
              <a:t>5/6/2019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5EC516-61E9-4C23-80D6-9CC9560EC495}" type="slidenum">
              <a:rPr lang="en-US"/>
              <a:pPr>
                <a:defRPr/>
              </a:pPr>
              <a:t>‹#›</a:t>
            </a:fld>
            <a:endParaRPr lang="en-US"/>
          </a:p>
        </p:txBody>
      </p:sp>
    </p:spTree>
    <p:extLst>
      <p:ext uri="{BB962C8B-B14F-4D97-AF65-F5344CB8AC3E}">
        <p14:creationId xmlns:p14="http://schemas.microsoft.com/office/powerpoint/2010/main" val="368578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28827753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3DCAAB0-FC87-4511-A8BD-83EC9497EE9D}" type="datetimeFigureOut">
              <a:rPr lang="en-US"/>
              <a:pPr>
                <a:defRPr/>
              </a:pPr>
              <a:t>5/6/2019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CF4D54-3B26-4B90-8988-5C090A3847B0}" type="slidenum">
              <a:rPr lang="en-US"/>
              <a:pPr>
                <a:defRPr/>
              </a:pPr>
              <a:t>‹#›</a:t>
            </a:fld>
            <a:endParaRPr lang="en-US"/>
          </a:p>
        </p:txBody>
      </p:sp>
    </p:spTree>
    <p:extLst>
      <p:ext uri="{BB962C8B-B14F-4D97-AF65-F5344CB8AC3E}">
        <p14:creationId xmlns:p14="http://schemas.microsoft.com/office/powerpoint/2010/main" val="2705933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F5E7D8D-9E3B-4223-B44B-1A8B77AFB517}" type="datetimeFigureOut">
              <a:rPr lang="en-US"/>
              <a:pPr>
                <a:defRPr/>
              </a:pPr>
              <a:t>5/6/2019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E27A7-1ED1-4CDD-B237-FF09B83C6D28}" type="slidenum">
              <a:rPr lang="en-US"/>
              <a:pPr>
                <a:defRPr/>
              </a:pPr>
              <a:t>‹#›</a:t>
            </a:fld>
            <a:endParaRPr lang="en-US"/>
          </a:p>
        </p:txBody>
      </p:sp>
    </p:spTree>
    <p:extLst>
      <p:ext uri="{BB962C8B-B14F-4D97-AF65-F5344CB8AC3E}">
        <p14:creationId xmlns:p14="http://schemas.microsoft.com/office/powerpoint/2010/main" val="4138772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B7376C4-4CF4-4118-A2DA-3B4B945B97FE}" type="datetimeFigureOut">
              <a:rPr lang="en-US"/>
              <a:pPr>
                <a:defRPr/>
              </a:pPr>
              <a:t>5/6/2019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054F5-8D6A-4E65-BEFE-A2E52B91338A}" type="slidenum">
              <a:rPr lang="en-US"/>
              <a:pPr>
                <a:defRPr/>
              </a:pPr>
              <a:t>‹#›</a:t>
            </a:fld>
            <a:endParaRPr lang="en-US"/>
          </a:p>
        </p:txBody>
      </p:sp>
    </p:spTree>
    <p:extLst>
      <p:ext uri="{BB962C8B-B14F-4D97-AF65-F5344CB8AC3E}">
        <p14:creationId xmlns:p14="http://schemas.microsoft.com/office/powerpoint/2010/main" val="200865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406004" y="790575"/>
            <a:ext cx="457200" cy="584200"/>
          </a:xfrm>
          <a:prstGeom prst="rect">
            <a:avLst/>
          </a:prstGeom>
        </p:spPr>
        <p:txBody>
          <a:bodyPr anchor="ctr"/>
          <a:lstStyle/>
          <a:p>
            <a:pPr fontAlgn="auto">
              <a:spcBef>
                <a:spcPts val="0"/>
              </a:spcBef>
              <a:spcAft>
                <a:spcPts val="0"/>
              </a:spcAft>
              <a:defRPr/>
            </a:pPr>
            <a:r>
              <a:rPr lang="en-US" sz="6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6671072" y="2886075"/>
            <a:ext cx="457200" cy="585788"/>
          </a:xfrm>
          <a:prstGeom prst="rect">
            <a:avLst/>
          </a:prstGeom>
        </p:spPr>
        <p:txBody>
          <a:bodyPr anchor="ctr"/>
          <a:lstStyle/>
          <a:p>
            <a:pPr fontAlgn="auto">
              <a:spcBef>
                <a:spcPts val="0"/>
              </a:spcBef>
              <a:spcAft>
                <a:spcPts val="0"/>
              </a:spcAft>
              <a:defRPr/>
            </a:pPr>
            <a:r>
              <a:rPr lang="en-US" sz="6000" dirty="0">
                <a:ln w="3175" cmpd="sng">
                  <a:noFill/>
                </a:ln>
                <a:solidFill>
                  <a:schemeClr val="accent1">
                    <a:lumMod val="60000"/>
                    <a:lumOff val="40000"/>
                  </a:schemeClr>
                </a:solidFill>
                <a:latin typeface="Arial"/>
                <a:cs typeface="+mn-cs"/>
              </a:rPr>
              <a:t>”</a:t>
            </a:r>
            <a:endParaRPr lang="en-US" sz="1350"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D09279F4-30AA-4B10-BBB4-EBDDC2D2608F}" type="datetimeFigureOut">
              <a:rPr lang="en-US"/>
              <a:pPr>
                <a:defRPr/>
              </a:pPr>
              <a:t>5/6/2019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52F3A34-2006-4F15-A110-ECA44388133E}" type="slidenum">
              <a:rPr lang="en-US"/>
              <a:pPr>
                <a:defRPr/>
              </a:pPr>
              <a:t>‹#›</a:t>
            </a:fld>
            <a:endParaRPr lang="en-US"/>
          </a:p>
        </p:txBody>
      </p:sp>
    </p:spTree>
    <p:extLst>
      <p:ext uri="{BB962C8B-B14F-4D97-AF65-F5344CB8AC3E}">
        <p14:creationId xmlns:p14="http://schemas.microsoft.com/office/powerpoint/2010/main" val="3032417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450F60DA-18A6-48C1-8D42-8A3199422C67}" type="datetimeFigureOut">
              <a:rPr lang="en-US"/>
              <a:pPr>
                <a:defRPr/>
              </a:pPr>
              <a:t>5/6/2019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0E4D99-3322-4074-8992-801EB6283CAE}" type="slidenum">
              <a:rPr lang="en-US"/>
              <a:pPr>
                <a:defRPr/>
              </a:pPr>
              <a:t>‹#›</a:t>
            </a:fld>
            <a:endParaRPr lang="en-US"/>
          </a:p>
        </p:txBody>
      </p:sp>
    </p:spTree>
    <p:extLst>
      <p:ext uri="{BB962C8B-B14F-4D97-AF65-F5344CB8AC3E}">
        <p14:creationId xmlns:p14="http://schemas.microsoft.com/office/powerpoint/2010/main" val="552704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406004" y="790575"/>
            <a:ext cx="457200" cy="584200"/>
          </a:xfrm>
          <a:prstGeom prst="rect">
            <a:avLst/>
          </a:prstGeom>
        </p:spPr>
        <p:txBody>
          <a:bodyPr anchor="ctr"/>
          <a:lstStyle/>
          <a:p>
            <a:pPr fontAlgn="auto">
              <a:spcBef>
                <a:spcPts val="0"/>
              </a:spcBef>
              <a:spcAft>
                <a:spcPts val="0"/>
              </a:spcAft>
              <a:defRPr/>
            </a:pPr>
            <a:r>
              <a:rPr lang="en-US" sz="6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6671072" y="2886075"/>
            <a:ext cx="457200" cy="585788"/>
          </a:xfrm>
          <a:prstGeom prst="rect">
            <a:avLst/>
          </a:prstGeom>
        </p:spPr>
        <p:txBody>
          <a:bodyPr anchor="ctr"/>
          <a:lstStyle/>
          <a:p>
            <a:pPr fontAlgn="auto">
              <a:spcBef>
                <a:spcPts val="0"/>
              </a:spcBef>
              <a:spcAft>
                <a:spcPts val="0"/>
              </a:spcAft>
              <a:defRPr/>
            </a:pPr>
            <a:r>
              <a:rPr lang="en-US" sz="6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34920B0A-3774-47FC-B159-6A3A10D315A1}" type="datetimeFigureOut">
              <a:rPr lang="en-US"/>
              <a:pPr>
                <a:defRPr/>
              </a:pPr>
              <a:t>5/6/2019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CD6D856-3A8F-40BB-98BB-56D98DFF1CE2}" type="slidenum">
              <a:rPr lang="en-US"/>
              <a:pPr>
                <a:defRPr/>
              </a:pPr>
              <a:t>‹#›</a:t>
            </a:fld>
            <a:endParaRPr lang="en-US"/>
          </a:p>
        </p:txBody>
      </p:sp>
    </p:spTree>
    <p:extLst>
      <p:ext uri="{BB962C8B-B14F-4D97-AF65-F5344CB8AC3E}">
        <p14:creationId xmlns:p14="http://schemas.microsoft.com/office/powerpoint/2010/main" val="1230330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fld id="{A9B37AD0-A44B-4F6A-8851-653494055D88}" type="datetimeFigureOut">
              <a:rPr lang="en-US"/>
              <a:pPr>
                <a:defRPr/>
              </a:pPr>
              <a:t>5/6/2019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9FCC891-07F3-4741-B452-5FF82974F121}" type="slidenum">
              <a:rPr lang="en-US"/>
              <a:pPr>
                <a:defRPr/>
              </a:pPr>
              <a:t>‹#›</a:t>
            </a:fld>
            <a:endParaRPr lang="en-US"/>
          </a:p>
        </p:txBody>
      </p:sp>
    </p:spTree>
    <p:extLst>
      <p:ext uri="{BB962C8B-B14F-4D97-AF65-F5344CB8AC3E}">
        <p14:creationId xmlns:p14="http://schemas.microsoft.com/office/powerpoint/2010/main" val="255017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24B0BE6-1046-48F2-B24C-C9903B4E6406}" type="datetimeFigureOut">
              <a:rPr lang="en-US"/>
              <a:pPr>
                <a:defRPr/>
              </a:pPr>
              <a:t>5/6/2019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40376-D618-4B99-920E-B91D03BDBB3B}" type="slidenum">
              <a:rPr lang="en-US"/>
              <a:pPr>
                <a:defRPr/>
              </a:pPr>
              <a:t>‹#›</a:t>
            </a:fld>
            <a:endParaRPr lang="en-US"/>
          </a:p>
        </p:txBody>
      </p:sp>
    </p:spTree>
    <p:extLst>
      <p:ext uri="{BB962C8B-B14F-4D97-AF65-F5344CB8AC3E}">
        <p14:creationId xmlns:p14="http://schemas.microsoft.com/office/powerpoint/2010/main" val="4082788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218886-6918-4E65-BBC4-7872CEBCFEFD}" type="datetimeFigureOut">
              <a:rPr lang="en-US"/>
              <a:pPr>
                <a:defRPr/>
              </a:pPr>
              <a:t>5/6/2019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C0DDD-4999-426A-BD46-2B0EB2F5855E}" type="slidenum">
              <a:rPr lang="en-US"/>
              <a:pPr>
                <a:defRPr/>
              </a:pPr>
              <a:t>‹#›</a:t>
            </a:fld>
            <a:endParaRPr lang="en-US"/>
          </a:p>
        </p:txBody>
      </p:sp>
    </p:spTree>
    <p:extLst>
      <p:ext uri="{BB962C8B-B14F-4D97-AF65-F5344CB8AC3E}">
        <p14:creationId xmlns:p14="http://schemas.microsoft.com/office/powerpoint/2010/main" val="344534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27075231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7111515-4DF8-47E3-BDF3-0D8E9EAB6264}" type="datetimeFigureOut">
              <a:rPr lang="en-US" smtClean="0"/>
              <a:pPr>
                <a:defRPr/>
              </a:pPr>
              <a:t>5/6/2019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483383E-E855-4BE1-B582-3DEB72D26740}" type="slidenum">
              <a:rPr lang="en-US" altLang="en-US" smtClean="0"/>
              <a:pPr>
                <a:defRPr/>
              </a:pPr>
              <a:t>‹#›</a:t>
            </a:fld>
            <a:endParaRPr lang="en-US" altLang="en-US" dirty="0"/>
          </a:p>
        </p:txBody>
      </p:sp>
    </p:spTree>
    <p:extLst>
      <p:ext uri="{BB962C8B-B14F-4D97-AF65-F5344CB8AC3E}">
        <p14:creationId xmlns:p14="http://schemas.microsoft.com/office/powerpoint/2010/main" val="709267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E85769F-12A9-4F22-B595-60C6A246E8F7}" type="datetimeFigureOut">
              <a:rPr lang="en-US" smtClean="0"/>
              <a:pPr>
                <a:defRPr/>
              </a:pPr>
              <a:t>5/6/2019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7BE98E1-8A03-4215-A6A9-8DDDE11EE5E7}" type="slidenum">
              <a:rPr lang="en-US" altLang="en-US" smtClean="0"/>
              <a:pPr>
                <a:defRPr/>
              </a:pPr>
              <a:t>‹#›</a:t>
            </a:fld>
            <a:endParaRPr lang="en-US" altLang="en-US" dirty="0"/>
          </a:p>
        </p:txBody>
      </p:sp>
    </p:spTree>
    <p:extLst>
      <p:ext uri="{BB962C8B-B14F-4D97-AF65-F5344CB8AC3E}">
        <p14:creationId xmlns:p14="http://schemas.microsoft.com/office/powerpoint/2010/main" val="260596429"/>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42877838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C9DEAE4-319C-4BD2-BD6E-F4BCDABB9800}" type="datetimeFigureOut">
              <a:rPr lang="en-US" smtClean="0"/>
              <a:pPr>
                <a:defRPr/>
              </a:pPr>
              <a:t>5/6/2019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30298294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388613950"/>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 id="2147484964" r:id="rId13"/>
    <p:sldLayoutId id="2147484965" r:id="rId14"/>
    <p:sldLayoutId id="2147484966" r:id="rId15"/>
    <p:sldLayoutId id="2147484967" r:id="rId16"/>
  </p:sldLayoutIdLst>
  <p:transition>
    <p:circl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C9DEAE4-319C-4BD2-BD6E-F4BCDABB9800}" type="datetimeFigureOut">
              <a:rPr lang="en-US" smtClean="0"/>
              <a:pPr>
                <a:defRPr/>
              </a:pPr>
              <a:t>5/6/2019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F912054-87FC-4C6E-9D8F-F5153E8D201C}" type="slidenum">
              <a:rPr lang="en-US" altLang="en-US" smtClean="0"/>
              <a:pPr>
                <a:defRPr/>
              </a:pPr>
              <a:t>‹#›</a:t>
            </a:fld>
            <a:endParaRPr lang="en-US" altLang="en-US" dirty="0"/>
          </a:p>
        </p:txBody>
      </p:sp>
    </p:spTree>
    <p:extLst>
      <p:ext uri="{BB962C8B-B14F-4D97-AF65-F5344CB8AC3E}">
        <p14:creationId xmlns:p14="http://schemas.microsoft.com/office/powerpoint/2010/main" val="1811871884"/>
      </p:ext>
    </p:extLst>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 id="2147484993" r:id="rId12"/>
    <p:sldLayoutId id="2147484994" r:id="rId13"/>
    <p:sldLayoutId id="2147484995" r:id="rId14"/>
    <p:sldLayoutId id="2147484996" r:id="rId15"/>
    <p:sldLayoutId id="2147484997" r:id="rId16"/>
  </p:sldLayoutIdLst>
  <p:transition>
    <p:circl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508397" y="609600"/>
            <a:ext cx="6448425"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08397" y="2160589"/>
            <a:ext cx="6448425"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04248" y="6042026"/>
            <a:ext cx="683419" cy="365125"/>
          </a:xfrm>
          <a:prstGeom prst="rect">
            <a:avLst/>
          </a:prstGeom>
        </p:spPr>
        <p:txBody>
          <a:bodyPr vert="horz" lIns="91440" tIns="45720" rIns="91440" bIns="45720" rtlCol="0" anchor="ctr"/>
          <a:lstStyle>
            <a:lvl1pPr algn="r" fontAlgn="auto">
              <a:spcBef>
                <a:spcPts val="0"/>
              </a:spcBef>
              <a:spcAft>
                <a:spcPts val="0"/>
              </a:spcAft>
              <a:defRPr sz="675">
                <a:solidFill>
                  <a:schemeClr val="tx1">
                    <a:tint val="75000"/>
                  </a:schemeClr>
                </a:solidFill>
                <a:latin typeface="+mn-lt"/>
                <a:cs typeface="+mn-cs"/>
              </a:defRPr>
            </a:lvl1pPr>
          </a:lstStyle>
          <a:p>
            <a:pPr>
              <a:defRPr/>
            </a:pPr>
            <a:fld id="{3F3676FB-4B1C-4514-B96E-C08A7AE67272}" type="datetimeFigureOut">
              <a:rPr lang="en-US"/>
              <a:pPr>
                <a:defRPr/>
              </a:pPr>
              <a:t>5/6/2019</a:t>
            </a:fld>
            <a:endParaRPr lang="en-US"/>
          </a:p>
        </p:txBody>
      </p:sp>
      <p:sp>
        <p:nvSpPr>
          <p:cNvPr id="5" name="Footer Placeholder 4"/>
          <p:cNvSpPr>
            <a:spLocks noGrp="1"/>
          </p:cNvSpPr>
          <p:nvPr>
            <p:ph type="ftr" sz="quarter" idx="3"/>
          </p:nvPr>
        </p:nvSpPr>
        <p:spPr>
          <a:xfrm>
            <a:off x="508397" y="6042026"/>
            <a:ext cx="4724400" cy="365125"/>
          </a:xfrm>
          <a:prstGeom prst="rect">
            <a:avLst/>
          </a:prstGeom>
        </p:spPr>
        <p:txBody>
          <a:bodyPr vert="horz" lIns="91440" tIns="45720" rIns="91440" bIns="45720" rtlCol="0" anchor="ctr"/>
          <a:lstStyle>
            <a:lvl1pPr algn="l" fontAlgn="auto">
              <a:spcBef>
                <a:spcPts val="0"/>
              </a:spcBef>
              <a:spcAft>
                <a:spcPts val="0"/>
              </a:spcAft>
              <a:defRPr sz="675">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42472" y="6042026"/>
            <a:ext cx="514350" cy="365125"/>
          </a:xfrm>
          <a:prstGeom prst="rect">
            <a:avLst/>
          </a:prstGeom>
        </p:spPr>
        <p:txBody>
          <a:bodyPr vert="horz" lIns="91440" tIns="45720" rIns="91440" bIns="45720" rtlCol="0" anchor="ctr"/>
          <a:lstStyle>
            <a:lvl1pPr algn="r" fontAlgn="auto">
              <a:spcBef>
                <a:spcPts val="0"/>
              </a:spcBef>
              <a:spcAft>
                <a:spcPts val="0"/>
              </a:spcAft>
              <a:defRPr sz="675">
                <a:solidFill>
                  <a:schemeClr val="accent1"/>
                </a:solidFill>
                <a:latin typeface="+mn-lt"/>
                <a:cs typeface="+mn-cs"/>
              </a:defRPr>
            </a:lvl1pPr>
          </a:lstStyle>
          <a:p>
            <a:pPr>
              <a:defRPr/>
            </a:pPr>
            <a:fld id="{F61CDE13-FEC8-4B72-B9A3-9C46F4D61929}" type="slidenum">
              <a:rPr lang="en-US"/>
              <a:pPr>
                <a:defRPr/>
              </a:pPr>
              <a:t>‹#›</a:t>
            </a:fld>
            <a:endParaRPr lang="en-US"/>
          </a:p>
        </p:txBody>
      </p:sp>
    </p:spTree>
    <p:extLst>
      <p:ext uri="{BB962C8B-B14F-4D97-AF65-F5344CB8AC3E}">
        <p14:creationId xmlns:p14="http://schemas.microsoft.com/office/powerpoint/2010/main" val="569921533"/>
      </p:ext>
    </p:extLst>
  </p:cSld>
  <p:clrMap bg1="lt1" tx1="dk1" bg2="lt2" tx2="dk2" accent1="accent1" accent2="accent2" accent3="accent3" accent4="accent4" accent5="accent5" accent6="accent6" hlink="hlink" folHlink="folHlink"/>
  <p:sldLayoutIdLst>
    <p:sldLayoutId id="2147484999"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 id="2147485010" r:id="rId12"/>
    <p:sldLayoutId id="2147485011" r:id="rId13"/>
    <p:sldLayoutId id="2147485012" r:id="rId14"/>
    <p:sldLayoutId id="2147485013" r:id="rId15"/>
    <p:sldLayoutId id="2147485014" r:id="rId16"/>
  </p:sldLayoutIdLst>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itchFamily="34" charset="0"/>
        </a:defRPr>
      </a:lvl2pPr>
      <a:lvl3pPr algn="l" defTabSz="342900" rtl="0" eaLnBrk="0" fontAlgn="base" hangingPunct="0">
        <a:spcBef>
          <a:spcPct val="0"/>
        </a:spcBef>
        <a:spcAft>
          <a:spcPct val="0"/>
        </a:spcAft>
        <a:defRPr sz="2700">
          <a:solidFill>
            <a:schemeClr val="accent1"/>
          </a:solidFill>
          <a:latin typeface="Trebuchet MS" pitchFamily="34" charset="0"/>
        </a:defRPr>
      </a:lvl3pPr>
      <a:lvl4pPr algn="l" defTabSz="342900" rtl="0" eaLnBrk="0" fontAlgn="base" hangingPunct="0">
        <a:spcBef>
          <a:spcPct val="0"/>
        </a:spcBef>
        <a:spcAft>
          <a:spcPct val="0"/>
        </a:spcAft>
        <a:defRPr sz="2700">
          <a:solidFill>
            <a:schemeClr val="accent1"/>
          </a:solidFill>
          <a:latin typeface="Trebuchet MS" pitchFamily="34" charset="0"/>
        </a:defRPr>
      </a:lvl4pPr>
      <a:lvl5pPr algn="l" defTabSz="342900" rtl="0" eaLnBrk="0" fontAlgn="base" hangingPunct="0">
        <a:spcBef>
          <a:spcPct val="0"/>
        </a:spcBef>
        <a:spcAft>
          <a:spcPct val="0"/>
        </a:spcAft>
        <a:defRPr sz="27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itchFamily="18" charset="2"/>
        <a:buChar char=""/>
        <a:defRPr sz="105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8.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11"/>
          <p:cNvPicPr preferRelativeResize="0">
            <a:picLocks noChangeAspect="1" noChangeArrowheads="1"/>
          </p:cNvPicPr>
          <p:nvPr/>
        </p:nvPicPr>
        <p:blipFill>
          <a:blip r:embed="rId3" cstate="print"/>
          <a:srcRect r="-10770" b="-14285"/>
          <a:stretch>
            <a:fillRect/>
          </a:stretch>
        </p:blipFill>
        <p:spPr bwMode="auto">
          <a:xfrm>
            <a:off x="7010400" y="381000"/>
            <a:ext cx="1828800" cy="1828800"/>
          </a:xfrm>
          <a:prstGeom prst="rect">
            <a:avLst/>
          </a:prstGeom>
          <a:ln>
            <a:noFill/>
          </a:ln>
          <a:effectLst>
            <a:softEdge rad="112500"/>
          </a:effectLst>
        </p:spPr>
      </p:pic>
      <p:sp>
        <p:nvSpPr>
          <p:cNvPr id="5" name="Subtitle 4"/>
          <p:cNvSpPr>
            <a:spLocks noGrp="1"/>
          </p:cNvSpPr>
          <p:nvPr>
            <p:ph type="subTitle" idx="1"/>
          </p:nvPr>
        </p:nvSpPr>
        <p:spPr>
          <a:xfrm>
            <a:off x="838200" y="1066800"/>
            <a:ext cx="6050280" cy="2133600"/>
          </a:xfrm>
          <a:extLst/>
        </p:spPr>
        <p:txBody>
          <a:bodyPr>
            <a:noAutofit/>
          </a:bodyPr>
          <a:lstStyle/>
          <a:p>
            <a:pPr eaLnBrk="1" fontAlgn="auto" hangingPunct="1">
              <a:spcBef>
                <a:spcPts val="0"/>
              </a:spcBef>
              <a:spcAft>
                <a:spcPts val="0"/>
              </a:spcAft>
              <a:buClr>
                <a:schemeClr val="tx1">
                  <a:shade val="95000"/>
                </a:schemeClr>
              </a:buClr>
              <a:buFont typeface="Wingdings 2"/>
              <a:buNone/>
              <a:defRPr/>
            </a:pPr>
            <a:r>
              <a:rPr lang="en-US" sz="48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Department of real estate forum</a:t>
            </a:r>
          </a:p>
        </p:txBody>
      </p:sp>
      <p:sp>
        <p:nvSpPr>
          <p:cNvPr id="6" name="Subtitle 2"/>
          <p:cNvSpPr txBox="1">
            <a:spLocks/>
          </p:cNvSpPr>
          <p:nvPr/>
        </p:nvSpPr>
        <p:spPr>
          <a:xfrm>
            <a:off x="2362200" y="3733800"/>
            <a:ext cx="6172200" cy="2438400"/>
          </a:xfrm>
          <a:prstGeom prst="rect">
            <a:avLst/>
          </a:prstGeom>
          <a:noFill/>
          <a:ln>
            <a:miter lim="800000"/>
            <a:headEnd/>
            <a:tailEnd/>
          </a:ln>
        </p:spPr>
        <p:txBody>
          <a:bodyPr lIns="45720" tIns="0" rIns="45720" bIns="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EEECE1"/>
              </a:buClr>
              <a:buSzPct val="73000"/>
              <a:buFont typeface="Wingdings 2"/>
              <a:buNone/>
              <a:tabLst/>
              <a:defRPr/>
            </a:pPr>
            <a:r>
              <a:rPr kumimoji="0" lang="en-US" sz="3600" b="1" i="0" u="none" strike="noStrike" kern="1200" cap="none" spc="0" normalizeH="0" baseline="0" noProof="0" dirty="0" smtClean="0">
                <a:ln w="1905">
                  <a:solidFill>
                    <a:prstClr val="white"/>
                  </a:solidFill>
                </a:ln>
                <a:solidFill>
                  <a:srgbClr val="54A021">
                    <a:lumMod val="50000"/>
                  </a:srgbClr>
                </a:solidFill>
                <a:effectLst>
                  <a:outerShdw blurRad="38100" dist="38100" dir="2700000" algn="tl">
                    <a:srgbClr val="000000">
                      <a:alpha val="43137"/>
                    </a:srgbClr>
                  </a:outerShdw>
                </a:effectLst>
                <a:uLnTx/>
                <a:uFillTx/>
                <a:latin typeface="High Tower Text" panose="02040502050506030303" pitchFamily="18" charset="0"/>
                <a:ea typeface="+mn-ea"/>
                <a:cs typeface="+mn-cs"/>
              </a:rPr>
              <a:t>Sacramento Convention Center</a:t>
            </a:r>
            <a:endParaRPr kumimoji="0" lang="en-US" sz="3600" b="1" i="0" u="none" strike="noStrike" kern="1200" cap="none" spc="0" normalizeH="0" baseline="0" noProof="0" dirty="0">
              <a:ln w="1905">
                <a:solidFill>
                  <a:prstClr val="white"/>
                </a:solidFill>
              </a:ln>
              <a:solidFill>
                <a:srgbClr val="54A021">
                  <a:lumMod val="50000"/>
                </a:srgbClr>
              </a:solidFill>
              <a:effectLst>
                <a:outerShdw blurRad="38100" dist="38100" dir="2700000" algn="tl">
                  <a:srgbClr val="000000">
                    <a:alpha val="43137"/>
                  </a:srgbClr>
                </a:outerShdw>
              </a:effectLst>
              <a:uLnTx/>
              <a:uFillTx/>
              <a:latin typeface="High Tower Text" panose="02040502050506030303"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
                <a:srgbClr val="EEECE1"/>
              </a:buClr>
              <a:buSzPct val="73000"/>
              <a:buFont typeface="Wingdings 2"/>
              <a:buNone/>
              <a:tabLst/>
              <a:defRPr/>
            </a:pPr>
            <a:r>
              <a:rPr kumimoji="0" lang="en-US" sz="3600" b="1" i="0" u="none" strike="noStrike" kern="1200" cap="none" spc="0" normalizeH="0" baseline="0" noProof="0" dirty="0" smtClean="0">
                <a:ln w="1905">
                  <a:solidFill>
                    <a:prstClr val="white"/>
                  </a:solidFill>
                </a:ln>
                <a:solidFill>
                  <a:srgbClr val="54A021">
                    <a:lumMod val="50000"/>
                  </a:srgbClr>
                </a:solidFill>
                <a:effectLst>
                  <a:outerShdw blurRad="38100" dist="38100" dir="2700000" algn="tl">
                    <a:srgbClr val="000000">
                      <a:alpha val="43137"/>
                    </a:srgbClr>
                  </a:outerShdw>
                </a:effectLst>
                <a:uLnTx/>
                <a:uFillTx/>
                <a:latin typeface="High Tower Text" panose="02040502050506030303" pitchFamily="18" charset="0"/>
                <a:ea typeface="+mn-ea"/>
                <a:cs typeface="+mn-cs"/>
              </a:rPr>
              <a:t>Sacramento</a:t>
            </a:r>
          </a:p>
          <a:p>
            <a:pPr marL="0" marR="0" lvl="0" indent="0" algn="ctr" defTabSz="914400" rtl="0" eaLnBrk="1" fontAlgn="auto" latinLnBrk="0" hangingPunct="1">
              <a:lnSpc>
                <a:spcPct val="100000"/>
              </a:lnSpc>
              <a:spcBef>
                <a:spcPts val="600"/>
              </a:spcBef>
              <a:spcAft>
                <a:spcPts val="0"/>
              </a:spcAft>
              <a:buClr>
                <a:srgbClr val="EEECE1"/>
              </a:buClr>
              <a:buSzPct val="73000"/>
              <a:buFont typeface="Wingdings 2"/>
              <a:buNone/>
              <a:tabLst/>
              <a:defRPr/>
            </a:pPr>
            <a:r>
              <a:rPr kumimoji="0" lang="en-US" sz="3600" b="1" i="0" u="none" strike="noStrike" kern="1200" cap="none" spc="0" normalizeH="0" baseline="0" noProof="0" dirty="0" smtClean="0">
                <a:ln w="1905">
                  <a:solidFill>
                    <a:prstClr val="white"/>
                  </a:solidFill>
                </a:ln>
                <a:solidFill>
                  <a:srgbClr val="54A021">
                    <a:lumMod val="50000"/>
                  </a:srgbClr>
                </a:solidFill>
                <a:effectLst>
                  <a:outerShdw blurRad="38100" dist="38100" dir="2700000" algn="tl">
                    <a:srgbClr val="000000">
                      <a:alpha val="43137"/>
                    </a:srgbClr>
                  </a:outerShdw>
                </a:effectLst>
                <a:uLnTx/>
                <a:uFillTx/>
                <a:latin typeface="High Tower Text" panose="02040502050506030303" pitchFamily="18" charset="0"/>
                <a:ea typeface="+mn-ea"/>
                <a:cs typeface="+mn-cs"/>
              </a:rPr>
              <a:t>May 3,</a:t>
            </a:r>
            <a:r>
              <a:rPr kumimoji="0" lang="en-US" sz="3600" b="1" i="0" u="none" strike="noStrike" kern="1200" cap="none" spc="0" normalizeH="0" noProof="0" dirty="0" smtClean="0">
                <a:ln w="1905">
                  <a:solidFill>
                    <a:prstClr val="white"/>
                  </a:solidFill>
                </a:ln>
                <a:solidFill>
                  <a:srgbClr val="54A021">
                    <a:lumMod val="50000"/>
                  </a:srgbClr>
                </a:solidFill>
                <a:effectLst>
                  <a:outerShdw blurRad="38100" dist="38100" dir="2700000" algn="tl">
                    <a:srgbClr val="000000">
                      <a:alpha val="43137"/>
                    </a:srgbClr>
                  </a:outerShdw>
                </a:effectLst>
                <a:uLnTx/>
                <a:uFillTx/>
                <a:latin typeface="High Tower Text" panose="02040502050506030303" pitchFamily="18" charset="0"/>
                <a:ea typeface="+mn-ea"/>
                <a:cs typeface="+mn-cs"/>
              </a:rPr>
              <a:t> 2019</a:t>
            </a:r>
            <a:endParaRPr kumimoji="0" lang="en-US" sz="3600" b="1" i="0" u="none" strike="noStrike" kern="1200" cap="none" spc="0" normalizeH="0" baseline="0" noProof="0" dirty="0">
              <a:ln w="1905">
                <a:solidFill>
                  <a:prstClr val="white"/>
                </a:solidFill>
              </a:ln>
              <a:solidFill>
                <a:srgbClr val="54A021">
                  <a:lumMod val="50000"/>
                </a:srgbClr>
              </a:solidFill>
              <a:effectLst>
                <a:outerShdw blurRad="38100" dist="38100" dir="2700000" algn="tl">
                  <a:srgbClr val="000000">
                    <a:alpha val="43137"/>
                  </a:srgbClr>
                </a:outerShdw>
              </a:effectLst>
              <a:uLnTx/>
              <a:uFillTx/>
              <a:latin typeface="High Tower Text" panose="02040502050506030303" pitchFamily="18" charset="0"/>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34" y="4572000"/>
            <a:ext cx="1828800" cy="1828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572000"/>
            <a:ext cx="1828800" cy="1828800"/>
          </a:xfrm>
          <a:prstGeom prst="rect">
            <a:avLst/>
          </a:prstGeom>
        </p:spPr>
      </p:pic>
    </p:spTree>
    <p:extLst>
      <p:ext uri="{BB962C8B-B14F-4D97-AF65-F5344CB8AC3E}">
        <p14:creationId xmlns:p14="http://schemas.microsoft.com/office/powerpoint/2010/main" val="25890954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05601" cy="1320800"/>
          </a:xfrm>
        </p:spPr>
        <p:txBody>
          <a:bodyPr>
            <a:normAutofit fontScale="90000"/>
          </a:bodyPr>
          <a:lstStyle/>
          <a:p>
            <a:r>
              <a:rPr lang="en-US" dirty="0" smtClean="0">
                <a:solidFill>
                  <a:schemeClr val="tx1"/>
                </a:solidFill>
              </a:rPr>
              <a:t>Corporate Broker-Officer Renewals</a:t>
            </a:r>
            <a:br>
              <a:rPr lang="en-US" dirty="0" smtClean="0">
                <a:solidFill>
                  <a:schemeClr val="tx1"/>
                </a:solidFill>
              </a:rPr>
            </a:br>
            <a:r>
              <a:rPr lang="en-US" dirty="0" smtClean="0">
                <a:solidFill>
                  <a:schemeClr val="tx1"/>
                </a:solidFill>
              </a:rPr>
              <a:t>added to eLicensing</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r>
              <a:rPr lang="en-US" sz="3200" dirty="0" smtClean="0"/>
              <a:t>Broker-officers may now use eLicensing to renew corporate broker-officer license</a:t>
            </a:r>
          </a:p>
          <a:p>
            <a:r>
              <a:rPr lang="en-US" sz="3200" dirty="0" smtClean="0"/>
              <a:t>Corporation and broker-officer license must be in a “licensed” status to be able to renew on </a:t>
            </a:r>
            <a:r>
              <a:rPr lang="en-US" sz="3200" dirty="0" err="1" smtClean="0"/>
              <a:t>eLicensing</a:t>
            </a:r>
            <a:endParaRPr lang="en-US" sz="3200" dirty="0" smtClean="0"/>
          </a:p>
          <a:p>
            <a:r>
              <a:rPr lang="en-US" sz="3200" dirty="0"/>
              <a:t>A broker-officer license must be renewed within 90 days of the expiration date of the broker-officer license to use </a:t>
            </a:r>
            <a:r>
              <a:rPr lang="en-US" sz="3200" dirty="0" err="1"/>
              <a:t>eLicensing</a:t>
            </a:r>
            <a:endParaRPr lang="en-US" sz="3200" dirty="0"/>
          </a:p>
          <a:p>
            <a:endParaRPr lang="en-US" sz="3200" dirty="0" smtClean="0"/>
          </a:p>
        </p:txBody>
      </p:sp>
    </p:spTree>
    <p:extLst>
      <p:ext uri="{BB962C8B-B14F-4D97-AF65-F5344CB8AC3E}">
        <p14:creationId xmlns:p14="http://schemas.microsoft.com/office/powerpoint/2010/main" val="22146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629401" cy="1320800"/>
          </a:xfrm>
        </p:spPr>
        <p:txBody>
          <a:bodyPr>
            <a:normAutofit fontScale="90000"/>
          </a:bodyPr>
          <a:lstStyle/>
          <a:p>
            <a:r>
              <a:rPr lang="en-US" dirty="0" smtClean="0">
                <a:solidFill>
                  <a:schemeClr val="tx1"/>
                </a:solidFill>
              </a:rPr>
              <a:t>Corporate Broker Officer Renewals</a:t>
            </a:r>
            <a:br>
              <a:rPr lang="en-US" dirty="0" smtClean="0">
                <a:solidFill>
                  <a:schemeClr val="tx1"/>
                </a:solidFill>
              </a:rPr>
            </a:br>
            <a:r>
              <a:rPr lang="en-US" dirty="0" smtClean="0">
                <a:solidFill>
                  <a:schemeClr val="tx1"/>
                </a:solidFill>
              </a:rPr>
              <a:t>added to eLicensing</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sz="3200" dirty="0"/>
              <a:t>If broker-officer has a current individual broker license, no continuing education necessary to renew officer license</a:t>
            </a:r>
          </a:p>
          <a:p>
            <a:r>
              <a:rPr lang="en-US" sz="3200" dirty="0" smtClean="0"/>
              <a:t>If broker-officer holds an officer only license, continuing education </a:t>
            </a:r>
            <a:r>
              <a:rPr lang="en-US" sz="3200" dirty="0"/>
              <a:t>completed within the last 4 </a:t>
            </a:r>
            <a:r>
              <a:rPr lang="en-US" sz="3200" dirty="0" smtClean="0"/>
              <a:t>years must be entered into </a:t>
            </a:r>
            <a:r>
              <a:rPr lang="en-US" sz="3200" dirty="0" err="1" smtClean="0"/>
              <a:t>eLicensing</a:t>
            </a:r>
            <a:r>
              <a:rPr lang="en-US" sz="3200" dirty="0" smtClean="0"/>
              <a:t> </a:t>
            </a:r>
          </a:p>
        </p:txBody>
      </p:sp>
    </p:spTree>
    <p:extLst>
      <p:ext uri="{BB962C8B-B14F-4D97-AF65-F5344CB8AC3E}">
        <p14:creationId xmlns:p14="http://schemas.microsoft.com/office/powerpoint/2010/main" val="39956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34201" cy="990600"/>
          </a:xfrm>
        </p:spPr>
        <p:txBody>
          <a:bodyPr>
            <a:normAutofit fontScale="90000"/>
          </a:bodyPr>
          <a:lstStyle/>
          <a:p>
            <a:r>
              <a:rPr lang="en-US" dirty="0" smtClean="0">
                <a:solidFill>
                  <a:schemeClr val="tx1"/>
                </a:solidFill>
              </a:rPr>
              <a:t>Broker-Officer license menu screen</a:t>
            </a:r>
            <a:endParaRPr lang="en-US" dirty="0"/>
          </a:p>
        </p:txBody>
      </p:sp>
      <p:pic>
        <p:nvPicPr>
          <p:cNvPr id="4" name="Content Placeholder 3"/>
          <p:cNvPicPr>
            <a:picLocks noGrp="1" noChangeAspect="1"/>
          </p:cNvPicPr>
          <p:nvPr>
            <p:ph idx="1"/>
          </p:nvPr>
        </p:nvPicPr>
        <p:blipFill>
          <a:blip r:embed="rId2"/>
          <a:stretch>
            <a:fillRect/>
          </a:stretch>
        </p:blipFill>
        <p:spPr>
          <a:xfrm>
            <a:off x="348676" y="1636614"/>
            <a:ext cx="7456046" cy="4164012"/>
          </a:xfrm>
          <a:prstGeom prst="rect">
            <a:avLst/>
          </a:prstGeom>
        </p:spPr>
      </p:pic>
    </p:spTree>
    <p:extLst>
      <p:ext uri="{BB962C8B-B14F-4D97-AF65-F5344CB8AC3E}">
        <p14:creationId xmlns:p14="http://schemas.microsoft.com/office/powerpoint/2010/main" val="127403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347713" cy="1320800"/>
          </a:xfrm>
        </p:spPr>
        <p:txBody>
          <a:bodyPr/>
          <a:lstStyle/>
          <a:p>
            <a:r>
              <a:rPr lang="en-US" dirty="0">
                <a:solidFill>
                  <a:schemeClr val="tx1"/>
                </a:solidFill>
              </a:rPr>
              <a:t>Broker-Officer renewal menu screen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3579"/>
          <a:stretch/>
        </p:blipFill>
        <p:spPr>
          <a:xfrm>
            <a:off x="381000" y="1447800"/>
            <a:ext cx="7010399" cy="4851399"/>
          </a:xfrm>
        </p:spPr>
      </p:pic>
    </p:spTree>
    <p:extLst>
      <p:ext uri="{BB962C8B-B14F-4D97-AF65-F5344CB8AC3E}">
        <p14:creationId xmlns:p14="http://schemas.microsoft.com/office/powerpoint/2010/main" val="387461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43" y="381000"/>
            <a:ext cx="6347713" cy="1320800"/>
          </a:xfrm>
        </p:spPr>
        <p:txBody>
          <a:bodyPr>
            <a:normAutofit fontScale="90000"/>
          </a:bodyPr>
          <a:lstStyle/>
          <a:p>
            <a:r>
              <a:rPr lang="en-US" dirty="0">
                <a:solidFill>
                  <a:schemeClr val="tx1"/>
                </a:solidFill>
              </a:rPr>
              <a:t>Broker-Officer renewal </a:t>
            </a:r>
            <a:r>
              <a:rPr lang="en-US" dirty="0" smtClean="0">
                <a:solidFill>
                  <a:schemeClr val="tx1"/>
                </a:solidFill>
              </a:rPr>
              <a:t/>
            </a:r>
            <a:br>
              <a:rPr lang="en-US" dirty="0" smtClean="0">
                <a:solidFill>
                  <a:schemeClr val="tx1"/>
                </a:solidFill>
              </a:rPr>
            </a:br>
            <a:r>
              <a:rPr lang="en-US" dirty="0" smtClean="0">
                <a:solidFill>
                  <a:schemeClr val="tx1"/>
                </a:solidFill>
              </a:rPr>
              <a:t>No Continuing Education Needed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65358"/>
          <a:stretch/>
        </p:blipFill>
        <p:spPr>
          <a:xfrm>
            <a:off x="304800" y="2057400"/>
            <a:ext cx="7543800" cy="4572000"/>
          </a:xfrm>
        </p:spPr>
      </p:pic>
    </p:spTree>
    <p:extLst>
      <p:ext uri="{BB962C8B-B14F-4D97-AF65-F5344CB8AC3E}">
        <p14:creationId xmlns:p14="http://schemas.microsoft.com/office/powerpoint/2010/main" val="1085896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Broker-Officer renewal </a:t>
            </a:r>
            <a:br>
              <a:rPr lang="en-US" dirty="0">
                <a:solidFill>
                  <a:schemeClr val="tx1"/>
                </a:solidFill>
              </a:rPr>
            </a:br>
            <a:r>
              <a:rPr lang="en-US" dirty="0" smtClean="0">
                <a:solidFill>
                  <a:schemeClr val="tx1"/>
                </a:solidFill>
              </a:rPr>
              <a:t>Continuing </a:t>
            </a:r>
            <a:r>
              <a:rPr lang="en-US" dirty="0">
                <a:solidFill>
                  <a:schemeClr val="tx1"/>
                </a:solidFill>
              </a:rPr>
              <a:t>Education Needed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468"/>
          <a:stretch/>
        </p:blipFill>
        <p:spPr>
          <a:xfrm>
            <a:off x="0" y="2160588"/>
            <a:ext cx="8001000" cy="4468812"/>
          </a:xfrm>
        </p:spPr>
      </p:pic>
    </p:spTree>
    <p:extLst>
      <p:ext uri="{BB962C8B-B14F-4D97-AF65-F5344CB8AC3E}">
        <p14:creationId xmlns:p14="http://schemas.microsoft.com/office/powerpoint/2010/main" val="173645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73" y="609600"/>
            <a:ext cx="6347713" cy="1320800"/>
          </a:xfrm>
        </p:spPr>
        <p:txBody>
          <a:bodyPr>
            <a:normAutofit/>
          </a:bodyPr>
          <a:lstStyle/>
          <a:p>
            <a:r>
              <a:rPr lang="en-US" dirty="0" smtClean="0">
                <a:solidFill>
                  <a:schemeClr val="tx1"/>
                </a:solidFill>
              </a:rPr>
              <a:t>Information Technology What’s Next-</a:t>
            </a:r>
            <a:endParaRPr lang="en-US" dirty="0">
              <a:solidFill>
                <a:schemeClr val="tx1"/>
              </a:solidFill>
            </a:endParaRPr>
          </a:p>
        </p:txBody>
      </p:sp>
      <p:sp>
        <p:nvSpPr>
          <p:cNvPr id="3" name="Content Placeholder 2"/>
          <p:cNvSpPr>
            <a:spLocks noGrp="1"/>
          </p:cNvSpPr>
          <p:nvPr>
            <p:ph idx="1"/>
          </p:nvPr>
        </p:nvSpPr>
        <p:spPr/>
        <p:txBody>
          <a:bodyPr>
            <a:normAutofit fontScale="85000" lnSpcReduction="10000"/>
          </a:bodyPr>
          <a:lstStyle/>
          <a:p>
            <a:r>
              <a:rPr lang="en-US" sz="4000" dirty="0"/>
              <a:t>Website </a:t>
            </a:r>
            <a:r>
              <a:rPr lang="en-US" sz="4000" dirty="0" smtClean="0"/>
              <a:t>redesign- June 2019</a:t>
            </a:r>
            <a:endParaRPr lang="en-US" sz="4000" dirty="0"/>
          </a:p>
          <a:p>
            <a:r>
              <a:rPr lang="en-US" sz="4000" dirty="0" smtClean="0"/>
              <a:t>Online submittal of exam and license applications-tentative date of July 2019</a:t>
            </a:r>
          </a:p>
          <a:p>
            <a:r>
              <a:rPr lang="en-US" sz="4000" dirty="0" smtClean="0"/>
              <a:t>Second phase of SOPRAS- tentative date December 2019</a:t>
            </a:r>
          </a:p>
        </p:txBody>
      </p:sp>
    </p:spTree>
    <p:extLst>
      <p:ext uri="{BB962C8B-B14F-4D97-AF65-F5344CB8AC3E}">
        <p14:creationId xmlns:p14="http://schemas.microsoft.com/office/powerpoint/2010/main" val="306972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457200"/>
            <a:ext cx="8229600" cy="1143000"/>
          </a:xfrm>
        </p:spPr>
        <p:txBody>
          <a:bodyPr lIns="0" rIns="0" bIns="0" anchor="b">
            <a:noAutofit/>
          </a:bodyPr>
          <a:lstStyle/>
          <a:p>
            <a:pPr eaLnBrk="1" hangingPunct="1">
              <a:defRPr/>
            </a:pPr>
            <a:r>
              <a:rPr lang="en-US" sz="4000" dirty="0" smtClean="0">
                <a:solidFill>
                  <a:schemeClr val="tx1"/>
                </a:solidFill>
                <a:latin typeface="Book Antiqua" panose="02040602050305030304" pitchFamily="18" charset="0"/>
              </a:rPr>
              <a:t>Department of Real Estate</a:t>
            </a:r>
            <a:br>
              <a:rPr lang="en-US" sz="4000" dirty="0" smtClean="0">
                <a:solidFill>
                  <a:schemeClr val="tx1"/>
                </a:solidFill>
                <a:latin typeface="Book Antiqua" panose="02040602050305030304" pitchFamily="18" charset="0"/>
              </a:rPr>
            </a:br>
            <a:r>
              <a:rPr lang="en-US" sz="4000" dirty="0" smtClean="0">
                <a:solidFill>
                  <a:schemeClr val="tx1"/>
                </a:solidFill>
                <a:latin typeface="Book Antiqua" panose="02040602050305030304" pitchFamily="18" charset="0"/>
              </a:rPr>
              <a:t>Administration &amp; Licensing</a:t>
            </a:r>
            <a:endParaRPr lang="en-US" altLang="en-US" sz="4000" dirty="0">
              <a:solidFill>
                <a:srgbClr val="FFFF00"/>
              </a:solidFill>
              <a:latin typeface="Book Antiqua" pitchFamily="18" charset="0"/>
            </a:endParaRPr>
          </a:p>
        </p:txBody>
      </p:sp>
      <p:pic>
        <p:nvPicPr>
          <p:cNvPr id="2" name="Picture 1"/>
          <p:cNvPicPr>
            <a:picLocks noChangeAspect="1"/>
          </p:cNvPicPr>
          <p:nvPr/>
        </p:nvPicPr>
        <p:blipFill>
          <a:blip r:embed="rId2"/>
          <a:stretch>
            <a:fillRect/>
          </a:stretch>
        </p:blipFill>
        <p:spPr>
          <a:xfrm>
            <a:off x="762000" y="4876800"/>
            <a:ext cx="1828959" cy="1828959"/>
          </a:xfrm>
          <a:prstGeom prst="rect">
            <a:avLst/>
          </a:prstGeom>
        </p:spPr>
      </p:pic>
      <p:sp>
        <p:nvSpPr>
          <p:cNvPr id="3" name="TextBox 2"/>
          <p:cNvSpPr txBox="1"/>
          <p:nvPr/>
        </p:nvSpPr>
        <p:spPr>
          <a:xfrm>
            <a:off x="429567" y="1981200"/>
            <a:ext cx="6858000" cy="2677656"/>
          </a:xfrm>
          <a:prstGeom prst="rect">
            <a:avLst/>
          </a:prstGeom>
          <a:noFill/>
        </p:spPr>
        <p:txBody>
          <a:bodyPr wrap="square" rtlCol="0">
            <a:spAutoFit/>
          </a:bodyPr>
          <a:lstStyle/>
          <a:p>
            <a:r>
              <a:rPr lang="en-US" sz="2800" dirty="0" smtClean="0"/>
              <a:t>Contact:</a:t>
            </a:r>
          </a:p>
          <a:p>
            <a:endParaRPr lang="en-US" sz="2800" dirty="0" smtClean="0"/>
          </a:p>
          <a:p>
            <a:r>
              <a:rPr lang="en-US" sz="2800" dirty="0" smtClean="0"/>
              <a:t>Sandra Knau</a:t>
            </a:r>
          </a:p>
          <a:p>
            <a:r>
              <a:rPr lang="en-US" sz="2800" dirty="0" smtClean="0"/>
              <a:t>Assistant Commissioner-Administration &amp; Licensing</a:t>
            </a:r>
          </a:p>
          <a:p>
            <a:r>
              <a:rPr lang="en-US" sz="2800" dirty="0" smtClean="0"/>
              <a:t>Phone: (916) 576-8776</a:t>
            </a:r>
            <a:endParaRPr lang="en-US" sz="2800" dirty="0"/>
          </a:p>
        </p:txBody>
      </p:sp>
    </p:spTree>
    <p:extLst>
      <p:ext uri="{BB962C8B-B14F-4D97-AF65-F5344CB8AC3E}">
        <p14:creationId xmlns:p14="http://schemas.microsoft.com/office/powerpoint/2010/main" val="1730833014"/>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1770"/>
            <a:ext cx="6477000" cy="1085810"/>
          </a:xfrm>
        </p:spPr>
        <p:txBody>
          <a:bodyPr>
            <a:normAutofit/>
          </a:bodyPr>
          <a:lstStyle/>
          <a:p>
            <a:pPr algn="ctr"/>
            <a:r>
              <a:rPr lang="en-US" altLang="en-US" cap="none" dirty="0" smtClean="0">
                <a:solidFill>
                  <a:schemeClr val="tx1"/>
                </a:solidFill>
              </a:rPr>
              <a:t>Enforcement</a:t>
            </a:r>
          </a:p>
        </p:txBody>
      </p:sp>
      <p:sp>
        <p:nvSpPr>
          <p:cNvPr id="7" name="Subtitle 6"/>
          <p:cNvSpPr>
            <a:spLocks noGrp="1"/>
          </p:cNvSpPr>
          <p:nvPr>
            <p:ph type="subTitle" idx="1"/>
          </p:nvPr>
        </p:nvSpPr>
        <p:spPr>
          <a:xfrm>
            <a:off x="629652" y="3255078"/>
            <a:ext cx="7066547" cy="1469321"/>
          </a:xfrm>
        </p:spPr>
        <p:txBody>
          <a:bodyPr>
            <a:normAutofit fontScale="55000" lnSpcReduction="20000"/>
          </a:bodyPr>
          <a:lstStyle/>
          <a:p>
            <a:pPr algn="ctr" fontAlgn="auto">
              <a:spcAft>
                <a:spcPts val="0"/>
              </a:spcAft>
              <a:buFont typeface="Wingdings"/>
              <a:buNone/>
              <a:defRPr/>
            </a:pPr>
            <a:r>
              <a:rPr lang="en-US" sz="5800" dirty="0" smtClean="0">
                <a:solidFill>
                  <a:schemeClr val="tx1"/>
                </a:solidFill>
              </a:rPr>
              <a:t>Jeff Oboyski  </a:t>
            </a:r>
          </a:p>
          <a:p>
            <a:pPr algn="ctr" fontAlgn="auto">
              <a:spcAft>
                <a:spcPts val="0"/>
              </a:spcAft>
              <a:buFont typeface="Wingdings"/>
              <a:buNone/>
              <a:defRPr/>
            </a:pPr>
            <a:r>
              <a:rPr lang="en-US" sz="5800" dirty="0" smtClean="0">
                <a:solidFill>
                  <a:schemeClr val="tx1"/>
                </a:solidFill>
              </a:rPr>
              <a:t>Assistant Commissioner-Enforcement</a:t>
            </a:r>
            <a:endParaRPr lang="en-US" sz="5800" dirty="0">
              <a:solidFill>
                <a:schemeClr val="tx1"/>
              </a:solidFill>
            </a:endParaRPr>
          </a:p>
          <a:p>
            <a:pPr fontAlgn="auto">
              <a:spcAft>
                <a:spcPts val="0"/>
              </a:spcAft>
              <a:buFont typeface="Wingdings"/>
              <a:buNone/>
              <a:defRPr/>
            </a:pPr>
            <a:endParaRPr lang="en-US" dirty="0"/>
          </a:p>
        </p:txBody>
      </p:sp>
      <p:pic>
        <p:nvPicPr>
          <p:cNvPr id="14340"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239000" y="152400"/>
            <a:ext cx="1639888" cy="1692275"/>
          </a:xfrm>
        </p:spPr>
      </p:pic>
      <p:pic>
        <p:nvPicPr>
          <p:cNvPr id="5" name="Picture 4"/>
          <p:cNvPicPr>
            <a:picLocks noChangeAspect="1"/>
          </p:cNvPicPr>
          <p:nvPr/>
        </p:nvPicPr>
        <p:blipFill>
          <a:blip r:embed="rId3"/>
          <a:stretch>
            <a:fillRect/>
          </a:stretch>
        </p:blipFill>
        <p:spPr>
          <a:xfrm>
            <a:off x="0" y="5065052"/>
            <a:ext cx="1828959" cy="1828959"/>
          </a:xfrm>
          <a:prstGeom prst="rect">
            <a:avLst/>
          </a:prstGeom>
        </p:spPr>
      </p:pic>
    </p:spTree>
    <p:extLst>
      <p:ext uri="{BB962C8B-B14F-4D97-AF65-F5344CB8AC3E}">
        <p14:creationId xmlns:p14="http://schemas.microsoft.com/office/powerpoint/2010/main" val="1873209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Jeff’s DRE Program Experience </a:t>
            </a:r>
            <a:br>
              <a:rPr lang="en-US" b="1" dirty="0" smtClean="0">
                <a:solidFill>
                  <a:schemeClr val="tx1"/>
                </a:solidFill>
              </a:rPr>
            </a:b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Enforcement</a:t>
            </a:r>
            <a:r>
              <a:rPr lang="en-US" sz="3200" dirty="0" smtClean="0"/>
              <a:t> </a:t>
            </a:r>
          </a:p>
          <a:p>
            <a:pPr marL="0" indent="0">
              <a:buNone/>
            </a:pPr>
            <a:endParaRPr lang="en-US" sz="3200" dirty="0" smtClean="0"/>
          </a:p>
          <a:p>
            <a:r>
              <a:rPr lang="en-US" sz="3200" b="1" dirty="0" smtClean="0"/>
              <a:t>Legislation</a:t>
            </a:r>
            <a:r>
              <a:rPr lang="en-US" sz="3200" dirty="0" smtClean="0"/>
              <a:t> </a:t>
            </a:r>
          </a:p>
          <a:p>
            <a:pPr marL="0" indent="0">
              <a:buNone/>
            </a:pPr>
            <a:endParaRPr lang="en-US" sz="3200" dirty="0"/>
          </a:p>
          <a:p>
            <a:r>
              <a:rPr lang="en-US" sz="3200" b="1" dirty="0" smtClean="0"/>
              <a:t>Licensing</a:t>
            </a:r>
            <a:r>
              <a:rPr lang="en-US" sz="3200" dirty="0" smtClean="0"/>
              <a:t> </a:t>
            </a:r>
            <a:endParaRPr lang="en-US" dirty="0" smtClean="0"/>
          </a:p>
          <a:p>
            <a:endParaRPr lang="en-US" dirty="0"/>
          </a:p>
          <a:p>
            <a:endParaRPr lang="en-US" dirty="0" smtClean="0"/>
          </a:p>
          <a:p>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667000"/>
            <a:ext cx="3048000" cy="2033016"/>
          </a:xfrm>
          <a:prstGeom prst="rect">
            <a:avLst/>
          </a:prstGeom>
        </p:spPr>
      </p:pic>
    </p:spTree>
    <p:extLst>
      <p:ext uri="{BB962C8B-B14F-4D97-AF65-F5344CB8AC3E}">
        <p14:creationId xmlns:p14="http://schemas.microsoft.com/office/powerpoint/2010/main" val="17997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76200"/>
            <a:ext cx="8054975" cy="1066800"/>
          </a:xfrm>
        </p:spPr>
        <p:txBody>
          <a:bodyPr/>
          <a:lstStyle/>
          <a:p>
            <a:pPr eaLnBrk="1" fontAlgn="auto" hangingPunct="1">
              <a:spcAft>
                <a:spcPts val="0"/>
              </a:spcAft>
              <a:defRPr/>
            </a:pPr>
            <a:r>
              <a:rPr lang="en-US" sz="5400" dirty="0" smtClean="0">
                <a:ln>
                  <a:solidFill>
                    <a:sysClr val="windowText" lastClr="000000"/>
                  </a:solidFill>
                </a:ln>
                <a:solidFill>
                  <a:srgbClr val="002060"/>
                </a:solidFill>
                <a:effectLst>
                  <a:outerShdw blurRad="38100" dist="38100" dir="2700000" algn="tl">
                    <a:srgbClr val="000000">
                      <a:alpha val="43137"/>
                    </a:srgbClr>
                  </a:outerShdw>
                </a:effectLst>
                <a:latin typeface="High Tower Text" pitchFamily="18" charset="0"/>
              </a:rPr>
              <a:t>  </a:t>
            </a:r>
            <a:r>
              <a:rPr lang="en-US" sz="4800" cap="all" dirty="0" smtClean="0">
                <a:ln>
                  <a:solidFill>
                    <a:sysClr val="windowText" lastClr="000000"/>
                  </a:solidFill>
                </a:ln>
                <a:solidFill>
                  <a:schemeClr val="tx2">
                    <a:lumMod val="75000"/>
                  </a:schemeClr>
                </a:solidFill>
                <a:effectLst>
                  <a:outerShdw blurRad="38100" dist="38100" dir="2700000" algn="tl">
                    <a:srgbClr val="000000">
                      <a:alpha val="43137"/>
                    </a:srgbClr>
                  </a:outerShdw>
                </a:effectLst>
                <a:latin typeface="High Tower Text" pitchFamily="18" charset="0"/>
              </a:rPr>
              <a:t>Today’s Agenda</a:t>
            </a:r>
            <a:endParaRPr lang="en-US" sz="4800" cap="all" dirty="0">
              <a:ln>
                <a:solidFill>
                  <a:sysClr val="windowText" lastClr="000000"/>
                </a:solidFill>
              </a:ln>
              <a:solidFill>
                <a:schemeClr val="tx2">
                  <a:lumMod val="75000"/>
                </a:schemeClr>
              </a:solidFill>
              <a:effectLst>
                <a:outerShdw blurRad="38100" dist="38100" dir="2700000" algn="tl">
                  <a:srgbClr val="000000">
                    <a:alpha val="43137"/>
                  </a:srgbClr>
                </a:outerShdw>
              </a:effectLst>
              <a:latin typeface="High Tower Text" pitchFamily="18" charset="0"/>
            </a:endParaRPr>
          </a:p>
        </p:txBody>
      </p:sp>
      <p:sp>
        <p:nvSpPr>
          <p:cNvPr id="29698" name="Rectangle 4"/>
          <p:cNvSpPr>
            <a:spLocks noChangeArrowheads="1"/>
          </p:cNvSpPr>
          <p:nvPr/>
        </p:nvSpPr>
        <p:spPr bwMode="auto">
          <a:xfrm>
            <a:off x="174625" y="1143000"/>
            <a:ext cx="8664575" cy="8032968"/>
          </a:xfrm>
          <a:prstGeom prst="rect">
            <a:avLst/>
          </a:prstGeom>
          <a:noFill/>
          <a:ln w="9525">
            <a:noFill/>
            <a:miter lim="800000"/>
            <a:headEnd/>
            <a:tailEnd/>
          </a:ln>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Opening Remarks – </a:t>
            </a:r>
            <a:endPar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High Tower Text" pitchFamily="18" charset="0"/>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Acting Commissioner Dan Sandri</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High Tower Text" pitchFamily="18" charset="0"/>
              <a:ea typeface="+mn-ea"/>
              <a:cs typeface="+mn-cs"/>
            </a:endParaRPr>
          </a:p>
          <a:p>
            <a:pPr marL="1485900" marR="0" lvl="2" indent="-5715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Operations  &amp;</a:t>
            </a:r>
            <a:r>
              <a:rPr lang="en-US" b="1" dirty="0">
                <a:solidFill>
                  <a:srgbClr val="90C226">
                    <a:lumMod val="50000"/>
                  </a:srgbClr>
                </a:solidFill>
                <a:latin typeface="High Tower Text" pitchFamily="18" charset="0"/>
              </a:rPr>
              <a:t> </a:t>
            </a:r>
            <a:r>
              <a:rPr lang="en-US" b="1" dirty="0" smtClean="0">
                <a:solidFill>
                  <a:srgbClr val="90C226">
                    <a:lumMod val="50000"/>
                  </a:srgbClr>
                </a:solidFill>
                <a:latin typeface="High Tower Text" pitchFamily="18" charset="0"/>
              </a:rPr>
              <a:t>Licensing </a:t>
            </a: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Report </a:t>
            </a: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 </a:t>
            </a: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         Sandra Knau,  Assistant Commissioner, Administration</a:t>
            </a:r>
          </a:p>
          <a:p>
            <a:pPr marL="1485900" marR="0" lvl="2" indent="-5715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Enforcement Report –</a:t>
            </a:r>
            <a:endParaRPr kumimoji="0" lang="en-US" b="1" i="0" u="none" strike="noStrike" kern="1200" cap="none" spc="0" normalizeH="0" baseline="0" noProof="0" dirty="0">
              <a:ln>
                <a:noFill/>
              </a:ln>
              <a:solidFill>
                <a:srgbClr val="90C226">
                  <a:lumMod val="50000"/>
                </a:srgbClr>
              </a:solidFill>
              <a:effectLst/>
              <a:uLnTx/>
              <a:uFillTx/>
              <a:latin typeface="High Tower Text" pitchFamily="18" charset="0"/>
            </a:endParaRP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         </a:t>
            </a: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Jeff Oboyski, </a:t>
            </a: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Assistant Commissioner, </a:t>
            </a: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Enforcement</a:t>
            </a:r>
            <a:endParaRPr kumimoji="0" lang="en-US" b="1" i="0" u="none" strike="noStrike" kern="1200" cap="none" spc="0" normalizeH="0" baseline="0" noProof="0" dirty="0">
              <a:ln>
                <a:noFill/>
              </a:ln>
              <a:solidFill>
                <a:srgbClr val="90C226">
                  <a:lumMod val="50000"/>
                </a:srgbClr>
              </a:solidFill>
              <a:effectLst/>
              <a:uLnTx/>
              <a:uFillTx/>
              <a:latin typeface="High Tower Text" pitchFamily="18" charset="0"/>
            </a:endParaRPr>
          </a:p>
          <a:p>
            <a:pPr marL="1485900" marR="0" lvl="2" indent="-5715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Audit </a:t>
            </a: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Report –</a:t>
            </a: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         Tom Cameron, Assistant Commissioner, </a:t>
            </a: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Audits</a:t>
            </a:r>
          </a:p>
          <a:p>
            <a:pPr marL="1485900" lvl="2" indent="-571500">
              <a:spcAft>
                <a:spcPts val="600"/>
              </a:spcAft>
              <a:buFont typeface="Wingdings" pitchFamily="2" charset="2"/>
              <a:buChar char="Ø"/>
              <a:defRPr/>
            </a:pPr>
            <a:r>
              <a:rPr lang="en-US" b="1" dirty="0" smtClean="0">
                <a:solidFill>
                  <a:srgbClr val="90C226">
                    <a:lumMod val="50000"/>
                  </a:srgbClr>
                </a:solidFill>
                <a:latin typeface="High Tower Text" pitchFamily="18" charset="0"/>
              </a:rPr>
              <a:t>Subdivision </a:t>
            </a:r>
            <a:r>
              <a:rPr lang="en-US" b="1" dirty="0">
                <a:solidFill>
                  <a:srgbClr val="90C226">
                    <a:lumMod val="50000"/>
                  </a:srgbClr>
                </a:solidFill>
                <a:latin typeface="High Tower Text" pitchFamily="18" charset="0"/>
              </a:rPr>
              <a:t>Report –</a:t>
            </a:r>
          </a:p>
          <a:p>
            <a:pPr lvl="2">
              <a:spcAft>
                <a:spcPts val="600"/>
              </a:spcAft>
              <a:defRPr/>
            </a:pPr>
            <a:r>
              <a:rPr lang="en-US" b="1" dirty="0">
                <a:solidFill>
                  <a:srgbClr val="90C226">
                    <a:lumMod val="50000"/>
                  </a:srgbClr>
                </a:solidFill>
                <a:latin typeface="High Tower Text" pitchFamily="18" charset="0"/>
              </a:rPr>
              <a:t>         </a:t>
            </a:r>
            <a:r>
              <a:rPr lang="en-US" b="1" dirty="0" smtClean="0">
                <a:solidFill>
                  <a:srgbClr val="90C226">
                    <a:lumMod val="50000"/>
                  </a:srgbClr>
                </a:solidFill>
                <a:latin typeface="High Tower Text" pitchFamily="18" charset="0"/>
              </a:rPr>
              <a:t>Chris Neri, </a:t>
            </a:r>
            <a:r>
              <a:rPr lang="en-US" b="1" dirty="0">
                <a:solidFill>
                  <a:srgbClr val="90C226">
                    <a:lumMod val="50000"/>
                  </a:srgbClr>
                </a:solidFill>
                <a:latin typeface="High Tower Text" pitchFamily="18" charset="0"/>
              </a:rPr>
              <a:t>Assistant Commissioner, </a:t>
            </a:r>
            <a:r>
              <a:rPr lang="en-US" b="1" dirty="0" smtClean="0">
                <a:solidFill>
                  <a:srgbClr val="90C226">
                    <a:lumMod val="50000"/>
                  </a:srgbClr>
                </a:solidFill>
                <a:latin typeface="High Tower Text" pitchFamily="18" charset="0"/>
              </a:rPr>
              <a:t>Subdivision</a:t>
            </a:r>
          </a:p>
          <a:p>
            <a:pPr marL="1485900" lvl="2" indent="-571500">
              <a:spcAft>
                <a:spcPts val="600"/>
              </a:spcAft>
              <a:buFont typeface="Wingdings" pitchFamily="2" charset="2"/>
              <a:buChar char="Ø"/>
              <a:defRPr/>
            </a:pPr>
            <a:r>
              <a:rPr lang="en-US" b="1" dirty="0">
                <a:solidFill>
                  <a:srgbClr val="90C226">
                    <a:lumMod val="50000"/>
                  </a:srgbClr>
                </a:solidFill>
                <a:latin typeface="High Tower Text" pitchFamily="18" charset="0"/>
              </a:rPr>
              <a:t>Legal, Legislation and Consumer Recovery Account Report – </a:t>
            </a:r>
          </a:p>
          <a:p>
            <a:pPr lvl="2">
              <a:spcAft>
                <a:spcPts val="600"/>
              </a:spcAft>
              <a:defRPr/>
            </a:pPr>
            <a:r>
              <a:rPr lang="en-US" b="1" dirty="0">
                <a:solidFill>
                  <a:srgbClr val="90C226">
                    <a:lumMod val="50000"/>
                  </a:srgbClr>
                </a:solidFill>
                <a:latin typeface="High Tower Text" pitchFamily="18" charset="0"/>
              </a:rPr>
              <a:t>         Stephen Lerner, Assistant Commissioner, Legal Affairs</a:t>
            </a:r>
          </a:p>
          <a:p>
            <a:pPr marL="1485900" marR="0" lvl="2" indent="-5715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Q </a:t>
            </a: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&amp; A and Dialogue</a:t>
            </a: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FFC000"/>
                </a:solidFill>
                <a:effectLst/>
                <a:uLnTx/>
                <a:uFillTx/>
                <a:latin typeface="High Tower Text" pitchFamily="18" charset="0"/>
              </a:rPr>
              <a:t>         </a:t>
            </a:r>
            <a:r>
              <a:rPr kumimoji="0" lang="en-US" b="1" i="0" u="none" strike="noStrike" kern="1200" cap="none" spc="0" normalizeH="0" baseline="0" noProof="0" dirty="0" smtClean="0">
                <a:ln>
                  <a:noFill/>
                </a:ln>
                <a:solidFill>
                  <a:srgbClr val="90C226">
                    <a:lumMod val="50000"/>
                  </a:srgbClr>
                </a:solidFill>
                <a:effectLst/>
                <a:uLnTx/>
                <a:uFillTx/>
                <a:latin typeface="High Tower Text" pitchFamily="18" charset="0"/>
              </a:rPr>
              <a:t>Dan Sandri and </a:t>
            </a:r>
            <a:r>
              <a:rPr kumimoji="0" lang="en-US" b="1" i="0" u="none" strike="noStrike" kern="1200" cap="none" spc="0" normalizeH="0" baseline="0" noProof="0" dirty="0">
                <a:ln>
                  <a:noFill/>
                </a:ln>
                <a:solidFill>
                  <a:srgbClr val="90C226">
                    <a:lumMod val="50000"/>
                  </a:srgbClr>
                </a:solidFill>
                <a:effectLst/>
                <a:uLnTx/>
                <a:uFillTx/>
                <a:latin typeface="High Tower Text" pitchFamily="18" charset="0"/>
              </a:rPr>
              <a:t>Panel</a:t>
            </a:r>
          </a:p>
          <a:p>
            <a:pPr marL="914400" marR="0" lvl="2" indent="0" algn="l" defTabSz="4572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High Tower Text" pitchFamily="18" charset="0"/>
              <a:ea typeface="+mn-ea"/>
              <a:cs typeface="+mn-cs"/>
            </a:endParaRPr>
          </a:p>
          <a:p>
            <a:pPr marL="914400" marR="0" lvl="2" indent="0" algn="l" defTabSz="4572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High Tower Text" pitchFamily="18" charset="0"/>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High Tower Text" pitchFamily="18" charset="0"/>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High Tower Text" pitchFamily="18" charset="0"/>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High Tower Text" pitchFamily="18" charset="0"/>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igh Tower Text" pitchFamily="18" charset="0"/>
                <a:ea typeface="+mn-ea"/>
                <a:cs typeface="+mn-cs"/>
              </a:rPr>
              <a:t>      </a:t>
            </a:r>
          </a:p>
        </p:txBody>
      </p:sp>
      <p:pic>
        <p:nvPicPr>
          <p:cNvPr id="4" name="Picture 3"/>
          <p:cNvPicPr>
            <a:picLocks noChangeAspect="1"/>
          </p:cNvPicPr>
          <p:nvPr/>
        </p:nvPicPr>
        <p:blipFill>
          <a:blip r:embed="rId4"/>
          <a:stretch>
            <a:fillRect/>
          </a:stretch>
        </p:blipFill>
        <p:spPr>
          <a:xfrm>
            <a:off x="7543800" y="80388"/>
            <a:ext cx="1600200" cy="1600200"/>
          </a:xfrm>
          <a:prstGeom prst="rect">
            <a:avLst/>
          </a:prstGeom>
        </p:spPr>
      </p:pic>
    </p:spTree>
    <p:custDataLst>
      <p:tags r:id="rId1"/>
    </p:custDataLst>
    <p:extLst>
      <p:ext uri="{BB962C8B-B14F-4D97-AF65-F5344CB8AC3E}">
        <p14:creationId xmlns:p14="http://schemas.microsoft.com/office/powerpoint/2010/main" val="30523905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Evolution of Real Estate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Usage of “Team Names” and “Mega Teams”.</a:t>
            </a:r>
          </a:p>
          <a:p>
            <a:r>
              <a:rPr lang="en-US" dirty="0" smtClean="0"/>
              <a:t>Virtual Real Estate Brokerages.</a:t>
            </a:r>
          </a:p>
          <a:p>
            <a:r>
              <a:rPr lang="en-US" dirty="0" smtClean="0"/>
              <a:t>On-line companies that offer quick-sale services</a:t>
            </a:r>
            <a:r>
              <a:rPr lang="en-US" dirty="0"/>
              <a:t>;</a:t>
            </a:r>
            <a:r>
              <a:rPr lang="en-US" dirty="0" smtClean="0"/>
              <a:t> offer to purchase homes using computer algorithms; and send cash offers to motivated sellers within just a couple of days. </a:t>
            </a:r>
          </a:p>
          <a:p>
            <a:pPr marL="0" indent="0">
              <a:buNone/>
            </a:pPr>
            <a:endParaRPr lang="en-US" dirty="0"/>
          </a:p>
        </p:txBody>
      </p:sp>
      <p:sp>
        <p:nvSpPr>
          <p:cNvPr id="5" name="AutoShape 2" descr="See the sourc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AutoShape 4" descr="See the sourc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 name="AutoShape 6" descr="See the sourc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191000"/>
            <a:ext cx="2895600" cy="1843330"/>
          </a:xfrm>
          <a:prstGeom prst="rect">
            <a:avLst/>
          </a:prstGeom>
        </p:spPr>
      </p:pic>
    </p:spTree>
    <p:extLst>
      <p:ext uri="{BB962C8B-B14F-4D97-AF65-F5344CB8AC3E}">
        <p14:creationId xmlns:p14="http://schemas.microsoft.com/office/powerpoint/2010/main" val="1122240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Broker Supervision </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Business &amp; Professions Code section 10015.1 </a:t>
            </a:r>
            <a:r>
              <a:rPr lang="en-US" dirty="0" smtClean="0"/>
              <a:t>provides</a:t>
            </a:r>
            <a:r>
              <a:rPr lang="en-US" b="1" dirty="0" smtClean="0"/>
              <a:t>, “‘</a:t>
            </a:r>
            <a:r>
              <a:rPr lang="en-US" dirty="0" smtClean="0"/>
              <a:t>Responsible broker’ </a:t>
            </a:r>
            <a:r>
              <a:rPr lang="en-US" dirty="0"/>
              <a:t>means the </a:t>
            </a:r>
            <a:r>
              <a:rPr lang="en-US" dirty="0" smtClean="0"/>
              <a:t>real estate </a:t>
            </a:r>
            <a:r>
              <a:rPr lang="en-US" dirty="0"/>
              <a:t>broker responsible for the exercise </a:t>
            </a:r>
            <a:r>
              <a:rPr lang="en-US" dirty="0" smtClean="0"/>
              <a:t>of control </a:t>
            </a:r>
            <a:r>
              <a:rPr lang="en-US" dirty="0"/>
              <a:t>and supervision of real estate </a:t>
            </a:r>
            <a:r>
              <a:rPr lang="en-US" dirty="0" smtClean="0"/>
              <a:t>salespersons under </a:t>
            </a:r>
            <a:r>
              <a:rPr lang="en-US" dirty="0"/>
              <a:t>Section 10159.2, or a licensee subject </a:t>
            </a:r>
            <a:r>
              <a:rPr lang="en-US" dirty="0" smtClean="0"/>
              <a:t>to discipline </a:t>
            </a:r>
            <a:r>
              <a:rPr lang="en-US" dirty="0"/>
              <a:t>under subdivision (h) of Section </a:t>
            </a:r>
            <a:r>
              <a:rPr lang="en-US" dirty="0" smtClean="0"/>
              <a:t>10177 for </a:t>
            </a:r>
            <a:r>
              <a:rPr lang="en-US" dirty="0"/>
              <a:t>failure to supervise activity requiring a </a:t>
            </a:r>
            <a:r>
              <a:rPr lang="en-US" dirty="0" smtClean="0"/>
              <a:t>real estate </a:t>
            </a:r>
            <a:r>
              <a:rPr lang="en-US" dirty="0"/>
              <a:t>license</a:t>
            </a:r>
            <a:r>
              <a:rPr lang="en-US" dirty="0" smtClean="0"/>
              <a:t>.”</a:t>
            </a:r>
            <a:endParaRPr lang="en-US" b="1" dirty="0"/>
          </a:p>
          <a:p>
            <a:r>
              <a:rPr lang="en-US" b="1" dirty="0" smtClean="0"/>
              <a:t>Business &amp; Professions Code section 10159.2(a) </a:t>
            </a:r>
            <a:r>
              <a:rPr lang="en-US" dirty="0" smtClean="0"/>
              <a:t>states, “The </a:t>
            </a:r>
            <a:r>
              <a:rPr lang="en-US" dirty="0"/>
              <a:t>officer designated by </a:t>
            </a:r>
            <a:r>
              <a:rPr lang="en-US" dirty="0" smtClean="0"/>
              <a:t>a corporate </a:t>
            </a:r>
            <a:r>
              <a:rPr lang="en-US" dirty="0"/>
              <a:t>broker licensee pursuant to </a:t>
            </a:r>
            <a:r>
              <a:rPr lang="en-US" dirty="0" smtClean="0"/>
              <a:t>Section 10211 </a:t>
            </a:r>
            <a:r>
              <a:rPr lang="en-US" dirty="0"/>
              <a:t>shall be responsible for the </a:t>
            </a:r>
            <a:r>
              <a:rPr lang="en-US" dirty="0" smtClean="0"/>
              <a:t>supervision and </a:t>
            </a:r>
            <a:r>
              <a:rPr lang="en-US" dirty="0"/>
              <a:t>control of the activities conducted on </a:t>
            </a:r>
            <a:r>
              <a:rPr lang="en-US" dirty="0" smtClean="0"/>
              <a:t>behalf of </a:t>
            </a:r>
            <a:r>
              <a:rPr lang="en-US" dirty="0"/>
              <a:t>the corporation by its officers and </a:t>
            </a:r>
            <a:r>
              <a:rPr lang="en-US" dirty="0" smtClean="0"/>
              <a:t>employees as </a:t>
            </a:r>
            <a:r>
              <a:rPr lang="en-US" dirty="0"/>
              <a:t>necessary to secure full compliance with </a:t>
            </a:r>
            <a:r>
              <a:rPr lang="en-US" dirty="0" smtClean="0"/>
              <a:t>the provisions </a:t>
            </a:r>
            <a:r>
              <a:rPr lang="en-US" dirty="0"/>
              <a:t>of this division, including </a:t>
            </a:r>
            <a:r>
              <a:rPr lang="en-US" dirty="0" smtClean="0"/>
              <a:t>the supervision </a:t>
            </a:r>
            <a:r>
              <a:rPr lang="en-US" dirty="0"/>
              <a:t>of salespersons licensed to </a:t>
            </a:r>
            <a:r>
              <a:rPr lang="en-US" dirty="0" smtClean="0"/>
              <a:t>the corporation </a:t>
            </a:r>
            <a:r>
              <a:rPr lang="en-US" dirty="0"/>
              <a:t>in the performance of acts for </a:t>
            </a:r>
            <a:r>
              <a:rPr lang="en-US" dirty="0" smtClean="0"/>
              <a:t>which a </a:t>
            </a:r>
            <a:r>
              <a:rPr lang="en-US" dirty="0"/>
              <a:t>real estate license is required</a:t>
            </a:r>
            <a:r>
              <a:rPr lang="en-US" dirty="0" smtClean="0"/>
              <a:t>.”</a:t>
            </a:r>
          </a:p>
        </p:txBody>
      </p:sp>
    </p:spTree>
    <p:extLst>
      <p:ext uri="{BB962C8B-B14F-4D97-AF65-F5344CB8AC3E}">
        <p14:creationId xmlns:p14="http://schemas.microsoft.com/office/powerpoint/2010/main" val="3160150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Broker Supervision (cont.)</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b="1" dirty="0"/>
              <a:t>Business &amp; Professions Code section </a:t>
            </a:r>
            <a:r>
              <a:rPr lang="en-US" b="1" dirty="0" smtClean="0"/>
              <a:t>10177(h</a:t>
            </a:r>
            <a:r>
              <a:rPr lang="en-US" b="1" dirty="0"/>
              <a:t>) </a:t>
            </a:r>
            <a:r>
              <a:rPr lang="en-US" dirty="0"/>
              <a:t>states</a:t>
            </a:r>
            <a:r>
              <a:rPr lang="en-US" dirty="0" smtClean="0"/>
              <a:t>,</a:t>
            </a:r>
            <a:r>
              <a:rPr lang="en-US" dirty="0"/>
              <a:t> </a:t>
            </a:r>
            <a:r>
              <a:rPr lang="en-US" dirty="0" smtClean="0"/>
              <a:t>“As </a:t>
            </a:r>
            <a:r>
              <a:rPr lang="en-US" dirty="0"/>
              <a:t>a broker licensee, failed to </a:t>
            </a:r>
            <a:r>
              <a:rPr lang="en-US" dirty="0" smtClean="0"/>
              <a:t>exercise reasonable </a:t>
            </a:r>
            <a:r>
              <a:rPr lang="en-US" dirty="0"/>
              <a:t>supervision over the activities of </a:t>
            </a:r>
            <a:r>
              <a:rPr lang="en-US" dirty="0" smtClean="0"/>
              <a:t>his or </a:t>
            </a:r>
            <a:r>
              <a:rPr lang="en-US" dirty="0"/>
              <a:t>her salespersons, or, as the officer </a:t>
            </a:r>
            <a:r>
              <a:rPr lang="en-US" dirty="0" smtClean="0"/>
              <a:t>designated by </a:t>
            </a:r>
            <a:r>
              <a:rPr lang="en-US" dirty="0"/>
              <a:t>a corporate broker licensee, failed to </a:t>
            </a:r>
            <a:r>
              <a:rPr lang="en-US" dirty="0" smtClean="0"/>
              <a:t>exercise reasonable </a:t>
            </a:r>
            <a:r>
              <a:rPr lang="en-US" dirty="0"/>
              <a:t>supervision and control of </a:t>
            </a:r>
            <a:r>
              <a:rPr lang="en-US" dirty="0" smtClean="0"/>
              <a:t>the activities </a:t>
            </a:r>
            <a:r>
              <a:rPr lang="en-US" dirty="0"/>
              <a:t>of the corporation for which </a:t>
            </a:r>
            <a:r>
              <a:rPr lang="en-US" dirty="0" smtClean="0"/>
              <a:t>a real estate license </a:t>
            </a:r>
            <a:r>
              <a:rPr lang="en-US" dirty="0"/>
              <a:t>is required</a:t>
            </a:r>
            <a:r>
              <a:rPr lang="en-US" dirty="0" smtClean="0"/>
              <a:t>.” </a:t>
            </a:r>
          </a:p>
          <a:p>
            <a:r>
              <a:rPr lang="en-US" b="1" dirty="0" smtClean="0">
                <a:solidFill>
                  <a:schemeClr val="tx1"/>
                </a:solidFill>
              </a:rPr>
              <a:t>Commissioner's Regulation section 2725 </a:t>
            </a:r>
            <a:r>
              <a:rPr lang="en-US" dirty="0" smtClean="0">
                <a:solidFill>
                  <a:schemeClr val="tx1"/>
                </a:solidFill>
              </a:rPr>
              <a:t>provides, in part,</a:t>
            </a:r>
            <a:r>
              <a:rPr lang="en-US" dirty="0" smtClean="0"/>
              <a:t> “A </a:t>
            </a:r>
            <a:r>
              <a:rPr lang="en-US" dirty="0"/>
              <a:t>broker shall exercise reasonable supervision over the activities of his or </a:t>
            </a:r>
            <a:r>
              <a:rPr lang="en-US" dirty="0" smtClean="0"/>
              <a:t>her </a:t>
            </a:r>
            <a:r>
              <a:rPr lang="en-US" dirty="0"/>
              <a:t>salespersons</a:t>
            </a:r>
            <a:r>
              <a:rPr lang="en-US" dirty="0" smtClean="0"/>
              <a:t>.”</a:t>
            </a:r>
            <a:r>
              <a:rPr lang="en-US" dirty="0" smtClean="0">
                <a:solidFill>
                  <a:schemeClr val="tx1"/>
                </a:solidFill>
              </a:rPr>
              <a:t>  </a:t>
            </a:r>
          </a:p>
          <a:p>
            <a:r>
              <a:rPr lang="en-US" dirty="0" smtClean="0">
                <a:solidFill>
                  <a:schemeClr val="tx1"/>
                </a:solidFill>
              </a:rPr>
              <a:t>This regulation requires that the broker have policies, procedures, and systems in place to review, oversee, and manage the activities of his or her salespersons. </a:t>
            </a:r>
          </a:p>
        </p:txBody>
      </p:sp>
    </p:spTree>
    <p:extLst>
      <p:ext uri="{BB962C8B-B14F-4D97-AF65-F5344CB8AC3E}">
        <p14:creationId xmlns:p14="http://schemas.microsoft.com/office/powerpoint/2010/main" val="3404736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Broker Supervision (cont.) </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solidFill>
                  <a:schemeClr val="tx1"/>
                </a:solidFill>
              </a:rPr>
              <a:t>Business &amp; Profession Code section 10162 </a:t>
            </a:r>
            <a:r>
              <a:rPr lang="en-US" dirty="0" smtClean="0">
                <a:solidFill>
                  <a:schemeClr val="tx1"/>
                </a:solidFill>
              </a:rPr>
              <a:t>provides </a:t>
            </a:r>
            <a:r>
              <a:rPr lang="en-US" b="1" dirty="0" smtClean="0">
                <a:solidFill>
                  <a:schemeClr val="tx1"/>
                </a:solidFill>
              </a:rPr>
              <a:t>“</a:t>
            </a:r>
            <a:r>
              <a:rPr lang="en-US" dirty="0" smtClean="0"/>
              <a:t>Every </a:t>
            </a:r>
            <a:r>
              <a:rPr lang="en-US" dirty="0"/>
              <a:t>licensed real estate broker </a:t>
            </a:r>
            <a:r>
              <a:rPr lang="en-US" dirty="0" smtClean="0"/>
              <a:t>shall have </a:t>
            </a:r>
            <a:r>
              <a:rPr lang="en-US" dirty="0"/>
              <a:t>and maintain a definite place of business </a:t>
            </a:r>
            <a:r>
              <a:rPr lang="en-US" dirty="0" smtClean="0"/>
              <a:t>in the </a:t>
            </a:r>
            <a:r>
              <a:rPr lang="en-US" dirty="0"/>
              <a:t>State of California that serves as his or </a:t>
            </a:r>
            <a:r>
              <a:rPr lang="en-US" dirty="0" smtClean="0"/>
              <a:t>her office </a:t>
            </a:r>
            <a:r>
              <a:rPr lang="en-US" dirty="0"/>
              <a:t>for the transaction of business. This </a:t>
            </a:r>
            <a:r>
              <a:rPr lang="en-US" dirty="0" smtClean="0"/>
              <a:t>office shall </a:t>
            </a:r>
            <a:r>
              <a:rPr lang="en-US" dirty="0"/>
              <a:t>be the place where his or her license </a:t>
            </a:r>
            <a:r>
              <a:rPr lang="en-US" dirty="0" smtClean="0"/>
              <a:t>is displayed </a:t>
            </a:r>
            <a:r>
              <a:rPr lang="en-US" dirty="0"/>
              <a:t>and where personal consultations </a:t>
            </a:r>
            <a:r>
              <a:rPr lang="en-US" dirty="0" smtClean="0"/>
              <a:t>with clients </a:t>
            </a:r>
            <a:r>
              <a:rPr lang="en-US" dirty="0"/>
              <a:t>are </a:t>
            </a:r>
            <a:r>
              <a:rPr lang="en-US" dirty="0" smtClean="0"/>
              <a:t>held.”</a:t>
            </a:r>
          </a:p>
          <a:p>
            <a:r>
              <a:rPr lang="en-US" dirty="0" smtClean="0"/>
              <a:t>Recently published article in the Spring 2019, Real Estate Bulletin titled, “Technology and Supervision in the Real Estate Industry. </a:t>
            </a:r>
            <a:endParaRPr lang="en-US" dirty="0"/>
          </a:p>
        </p:txBody>
      </p:sp>
    </p:spTree>
    <p:extLst>
      <p:ext uri="{BB962C8B-B14F-4D97-AF65-F5344CB8AC3E}">
        <p14:creationId xmlns:p14="http://schemas.microsoft.com/office/powerpoint/2010/main" val="2103517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Current Consumer Protection Issues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Criminal activity involving wire transfers and electronic fund transfers (EFTs) in real estate purchase transactions.</a:t>
            </a:r>
          </a:p>
          <a:p>
            <a:r>
              <a:rPr lang="en-US" dirty="0" smtClean="0"/>
              <a:t>Criminals interject themselves by posing as a party in the transaction (i.e., a title or escrow company or even a real estate agent).  </a:t>
            </a:r>
          </a:p>
          <a:p>
            <a:r>
              <a:rPr lang="en-US" dirty="0" smtClean="0"/>
              <a:t>What consumers</a:t>
            </a:r>
            <a:r>
              <a:rPr lang="en-US" b="1" dirty="0" smtClean="0"/>
              <a:t> should do</a:t>
            </a:r>
            <a:r>
              <a:rPr lang="en-US" dirty="0" smtClean="0"/>
              <a:t> to avoid being a victim to such scams. </a:t>
            </a:r>
          </a:p>
          <a:p>
            <a:pPr marL="0" indent="0">
              <a:buNone/>
            </a:pPr>
            <a:r>
              <a:rPr lang="en-US" dirty="0"/>
              <a:t>  </a:t>
            </a:r>
            <a:r>
              <a:rPr lang="en-US" dirty="0" smtClean="0"/>
              <a:t>   1. Whenever possible, use alternatives to wire transfers 	  or EFTs, such as cashier’s checks, and get a receipt. </a:t>
            </a:r>
          </a:p>
          <a:p>
            <a:pPr marL="0" indent="0">
              <a:buNone/>
            </a:pPr>
            <a:endParaRPr lang="en-US" dirty="0"/>
          </a:p>
        </p:txBody>
      </p:sp>
    </p:spTree>
    <p:extLst>
      <p:ext uri="{BB962C8B-B14F-4D97-AF65-F5344CB8AC3E}">
        <p14:creationId xmlns:p14="http://schemas.microsoft.com/office/powerpoint/2010/main" val="384220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Current Consumer Protection Issues (Cont.) </a:t>
            </a:r>
            <a:endParaRPr lang="en-US" dirty="0">
              <a:solidFill>
                <a:schemeClr val="tx1"/>
              </a:solidFill>
            </a:endParaRPr>
          </a:p>
        </p:txBody>
      </p:sp>
      <p:sp>
        <p:nvSpPr>
          <p:cNvPr id="3" name="Content Placeholder 2"/>
          <p:cNvSpPr>
            <a:spLocks noGrp="1"/>
          </p:cNvSpPr>
          <p:nvPr>
            <p:ph idx="1"/>
          </p:nvPr>
        </p:nvSpPr>
        <p:spPr>
          <a:xfrm>
            <a:off x="609599" y="2133600"/>
            <a:ext cx="6347714" cy="3880773"/>
          </a:xfrm>
        </p:spPr>
        <p:txBody>
          <a:bodyPr/>
          <a:lstStyle/>
          <a:p>
            <a:pPr marL="0" indent="0">
              <a:buNone/>
            </a:pPr>
            <a:r>
              <a:rPr lang="en-US" dirty="0"/>
              <a:t>	</a:t>
            </a:r>
            <a:r>
              <a:rPr lang="en-US" dirty="0" smtClean="0"/>
              <a:t>2. Obtain and confirm phone numbers and account 	 	    numbers of real estate agents and escrow-holders at 	    beginning of the transaction, and use those numbers 	    throughout the transaction.</a:t>
            </a:r>
          </a:p>
          <a:p>
            <a:pPr marL="0" indent="0">
              <a:buNone/>
            </a:pPr>
            <a:r>
              <a:rPr lang="en-US" dirty="0" smtClean="0"/>
              <a:t>	3. Do </a:t>
            </a:r>
            <a:r>
              <a:rPr lang="en-US" u="sng" dirty="0" smtClean="0"/>
              <a:t>not</a:t>
            </a:r>
            <a:r>
              <a:rPr lang="en-US" dirty="0" smtClean="0"/>
              <a:t> act on a change of wiring or EFT instructions 	    that you receive electronically (via email) or via call 	    without first calling your real estate agent or escrow 	    officer.</a:t>
            </a:r>
          </a:p>
          <a:p>
            <a:pPr marL="0" indent="0">
              <a:buNone/>
            </a:pPr>
            <a:r>
              <a:rPr lang="en-US" dirty="0" smtClean="0"/>
              <a:t>	4. Do </a:t>
            </a:r>
            <a:r>
              <a:rPr lang="en-US" u="sng" dirty="0" smtClean="0"/>
              <a:t>not</a:t>
            </a:r>
            <a:r>
              <a:rPr lang="en-US" dirty="0" smtClean="0"/>
              <a:t> send personal information (bank account  	 	    numbers, credit card numbers, social security 		    numbers, and financial details) by personal email 		    or text. </a:t>
            </a:r>
            <a:endParaRPr lang="en-US" dirty="0"/>
          </a:p>
        </p:txBody>
      </p:sp>
    </p:spTree>
    <p:extLst>
      <p:ext uri="{BB962C8B-B14F-4D97-AF65-F5344CB8AC3E}">
        <p14:creationId xmlns:p14="http://schemas.microsoft.com/office/powerpoint/2010/main" val="377680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Current Consumer Protection Issues (Cont.) </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t>DRE has received complaints from licensees purporting that their public license information, including license identification numbers, have been used for fraudulent activities. </a:t>
            </a:r>
          </a:p>
          <a:p>
            <a:r>
              <a:rPr lang="en-US" b="1" dirty="0" smtClean="0"/>
              <a:t>Business &amp; Professions Code section 10083.2(a)(</a:t>
            </a:r>
            <a:r>
              <a:rPr lang="en-US" b="1" dirty="0"/>
              <a:t>1) </a:t>
            </a:r>
            <a:r>
              <a:rPr lang="en-US" dirty="0" smtClean="0"/>
              <a:t>provides, </a:t>
            </a:r>
            <a:r>
              <a:rPr lang="en-US" b="1" dirty="0" smtClean="0"/>
              <a:t>“</a:t>
            </a:r>
            <a:r>
              <a:rPr lang="en-US" dirty="0" smtClean="0"/>
              <a:t>The </a:t>
            </a:r>
            <a:r>
              <a:rPr lang="en-US" dirty="0"/>
              <a:t>commissioner shall </a:t>
            </a:r>
            <a:r>
              <a:rPr lang="en-US" dirty="0" smtClean="0"/>
              <a:t>provide on </a:t>
            </a:r>
            <a:r>
              <a:rPr lang="en-US" dirty="0"/>
              <a:t>the Internet information regarding the status </a:t>
            </a:r>
            <a:r>
              <a:rPr lang="en-US" dirty="0" smtClean="0"/>
              <a:t>of every </a:t>
            </a:r>
            <a:r>
              <a:rPr lang="en-US" dirty="0"/>
              <a:t>license issued by the department </a:t>
            </a:r>
            <a:r>
              <a:rPr lang="en-US" dirty="0" smtClean="0"/>
              <a:t>in accordance </a:t>
            </a:r>
            <a:r>
              <a:rPr lang="en-US" dirty="0"/>
              <a:t>with the California Public </a:t>
            </a:r>
            <a:r>
              <a:rPr lang="en-US" dirty="0" smtClean="0"/>
              <a:t>Records Act </a:t>
            </a:r>
            <a:r>
              <a:rPr lang="en-US" dirty="0"/>
              <a:t>(Chapter 3.5 (commencing with </a:t>
            </a:r>
            <a:r>
              <a:rPr lang="en-US" dirty="0" smtClean="0"/>
              <a:t>Section 6250</a:t>
            </a:r>
            <a:r>
              <a:rPr lang="en-US" dirty="0"/>
              <a:t>) of Division 7 of Title 1 of the </a:t>
            </a:r>
            <a:r>
              <a:rPr lang="en-US" dirty="0" smtClean="0"/>
              <a:t>Government Code</a:t>
            </a:r>
            <a:r>
              <a:rPr lang="en-US" dirty="0"/>
              <a:t>) and the Information Practices Act of </a:t>
            </a:r>
            <a:r>
              <a:rPr lang="en-US" dirty="0" smtClean="0"/>
              <a:t>1977 (Chapter </a:t>
            </a:r>
            <a:r>
              <a:rPr lang="en-US" dirty="0"/>
              <a:t>1 (commencing with Section 1798) </a:t>
            </a:r>
            <a:r>
              <a:rPr lang="en-US" dirty="0" smtClean="0"/>
              <a:t>of Title </a:t>
            </a:r>
            <a:r>
              <a:rPr lang="en-US" dirty="0"/>
              <a:t>1.8 of Part 4 of Division 3 of the </a:t>
            </a:r>
            <a:r>
              <a:rPr lang="en-US" dirty="0" smtClean="0"/>
              <a:t>Civil Code).”</a:t>
            </a:r>
            <a:endParaRPr lang="en-US" b="1" dirty="0"/>
          </a:p>
          <a:p>
            <a:r>
              <a:rPr lang="en-US" dirty="0" smtClean="0"/>
              <a:t>If you believe your public license information is being used for fraudulent purposes, please contact the Department’s Enforcement section so that we can look into it.  </a:t>
            </a:r>
            <a:endParaRPr lang="en-US" dirty="0"/>
          </a:p>
        </p:txBody>
      </p:sp>
    </p:spTree>
    <p:extLst>
      <p:ext uri="{BB962C8B-B14F-4D97-AF65-F5344CB8AC3E}">
        <p14:creationId xmlns:p14="http://schemas.microsoft.com/office/powerpoint/2010/main" val="59532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Emphasis on Field Investigations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Special Investigators currently have caseloads of between 40-45 cases. </a:t>
            </a:r>
          </a:p>
          <a:p>
            <a:r>
              <a:rPr lang="en-US" dirty="0" smtClean="0"/>
              <a:t>Emphasis on field work. </a:t>
            </a:r>
          </a:p>
          <a:p>
            <a:r>
              <a:rPr lang="en-US" dirty="0" smtClean="0"/>
              <a:t>Expectation that Special Investigators perform proactive broker office surveys.</a:t>
            </a:r>
          </a:p>
        </p:txBody>
      </p:sp>
      <p:sp>
        <p:nvSpPr>
          <p:cNvPr id="4" name="AutoShape 2" descr="Image result for Investigato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886200"/>
            <a:ext cx="2857500" cy="1600200"/>
          </a:xfrm>
          <a:prstGeom prst="rect">
            <a:avLst/>
          </a:prstGeom>
        </p:spPr>
      </p:pic>
    </p:spTree>
    <p:extLst>
      <p:ext uri="{BB962C8B-B14F-4D97-AF65-F5344CB8AC3E}">
        <p14:creationId xmlns:p14="http://schemas.microsoft.com/office/powerpoint/2010/main" val="3980778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Enforcement Program -Outreach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In an effort to increase DRE’s presence and involvement with California’s </a:t>
            </a:r>
            <a:r>
              <a:rPr lang="en-US" dirty="0"/>
              <a:t>r</a:t>
            </a:r>
            <a:r>
              <a:rPr lang="en-US" dirty="0" smtClean="0"/>
              <a:t>eal </a:t>
            </a:r>
            <a:r>
              <a:rPr lang="en-US" dirty="0"/>
              <a:t>e</a:t>
            </a:r>
            <a:r>
              <a:rPr lang="en-US" dirty="0" smtClean="0"/>
              <a:t>state industry, District Office Managers (Sacramento, Oakland, Fresno, Los Angeles and San Diego) have contacted the local boards and associations in their respective jurisdictions in an attempt to introduce themselves, and to offer to meet and speak to their members.</a:t>
            </a:r>
          </a:p>
          <a:p>
            <a:r>
              <a:rPr lang="en-US" dirty="0" smtClean="0"/>
              <a:t>DRE has received positive feedback from industry as a result of this outreach initiative!  </a:t>
            </a:r>
            <a:endParaRPr lang="en-US" dirty="0"/>
          </a:p>
        </p:txBody>
      </p:sp>
    </p:spTree>
    <p:extLst>
      <p:ext uri="{BB962C8B-B14F-4D97-AF65-F5344CB8AC3E}">
        <p14:creationId xmlns:p14="http://schemas.microsoft.com/office/powerpoint/2010/main" val="587445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274638"/>
            <a:ext cx="8229600" cy="1143000"/>
          </a:xfrm>
        </p:spPr>
        <p:txBody>
          <a:bodyPr lIns="0" rIns="0" bIns="0" anchor="b">
            <a:normAutofit fontScale="90000"/>
          </a:bodyPr>
          <a:lstStyle/>
          <a:p>
            <a:pPr algn="ctr" eaLnBrk="1" hangingPunct="1">
              <a:defRPr/>
            </a:pPr>
            <a:r>
              <a:rPr lang="en-US" altLang="en-US" sz="3900" dirty="0" smtClean="0">
                <a:solidFill>
                  <a:schemeClr val="tx1"/>
                </a:solidFill>
                <a:latin typeface="Book Antiqua" pitchFamily="18" charset="0"/>
              </a:rPr>
              <a:t>Department </a:t>
            </a:r>
            <a:r>
              <a:rPr lang="en-US" altLang="en-US" sz="3900" dirty="0">
                <a:solidFill>
                  <a:schemeClr val="tx1"/>
                </a:solidFill>
                <a:latin typeface="Book Antiqua" pitchFamily="18" charset="0"/>
              </a:rPr>
              <a:t>of Real Estate</a:t>
            </a:r>
            <a:br>
              <a:rPr lang="en-US" altLang="en-US" sz="3900" dirty="0">
                <a:solidFill>
                  <a:schemeClr val="tx1"/>
                </a:solidFill>
                <a:latin typeface="Book Antiqua" pitchFamily="18" charset="0"/>
              </a:rPr>
            </a:br>
            <a:r>
              <a:rPr lang="en-US" altLang="en-US" sz="3900" dirty="0" smtClean="0">
                <a:solidFill>
                  <a:schemeClr val="tx1"/>
                </a:solidFill>
                <a:latin typeface="Book Antiqua" pitchFamily="18" charset="0"/>
              </a:rPr>
              <a:t>Enforcement </a:t>
            </a:r>
            <a:r>
              <a:rPr lang="en-US" altLang="en-US" sz="3900" dirty="0">
                <a:solidFill>
                  <a:schemeClr val="tx1"/>
                </a:solidFill>
                <a:latin typeface="Book Antiqua" pitchFamily="18" charset="0"/>
              </a:rPr>
              <a:t>Section</a:t>
            </a:r>
          </a:p>
        </p:txBody>
      </p:sp>
      <p:sp>
        <p:nvSpPr>
          <p:cNvPr id="44035" name="Content Placeholder 2"/>
          <p:cNvSpPr>
            <a:spLocks noGrp="1"/>
          </p:cNvSpPr>
          <p:nvPr>
            <p:ph idx="4294967295"/>
          </p:nvPr>
        </p:nvSpPr>
        <p:spPr>
          <a:xfrm>
            <a:off x="0" y="2133600"/>
            <a:ext cx="8229600" cy="4389438"/>
          </a:xfrm>
        </p:spPr>
        <p:txBody>
          <a:bodyPr>
            <a:normAutofit/>
          </a:bodyPr>
          <a:lstStyle/>
          <a:p>
            <a:pPr algn="ctr" eaLnBrk="1" hangingPunct="1">
              <a:buFont typeface="Arial" panose="020B0604020202020204" pitchFamily="34" charset="0"/>
              <a:buNone/>
            </a:pPr>
            <a:r>
              <a:rPr lang="en-US" altLang="en-US" sz="2400" b="1" dirty="0" smtClean="0">
                <a:latin typeface="Book Antiqua" panose="02040602050305030304" pitchFamily="18" charset="0"/>
                <a:cs typeface="Times New Roman" panose="02020603050405020304" pitchFamily="18" charset="0"/>
              </a:rPr>
              <a:t>Jeff Oboyski – Assistant Commissioner, Enforcement</a:t>
            </a:r>
          </a:p>
          <a:p>
            <a:pPr algn="ctr" eaLnBrk="1" hangingPunct="1">
              <a:buFont typeface="Arial" panose="020B0604020202020204" pitchFamily="34" charset="0"/>
              <a:buNone/>
            </a:pPr>
            <a:r>
              <a:rPr lang="en-US" altLang="en-US" sz="2400" b="1" dirty="0" smtClean="0">
                <a:latin typeface="Book Antiqua" panose="02040602050305030304" pitchFamily="18" charset="0"/>
                <a:cs typeface="Times New Roman" panose="02020603050405020304" pitchFamily="18" charset="0"/>
              </a:rPr>
              <a:t>Jeff.Oboyski@dre.ca.gov</a:t>
            </a:r>
          </a:p>
          <a:p>
            <a:pPr algn="ctr" eaLnBrk="1" hangingPunct="1">
              <a:buFont typeface="Arial" panose="020B0604020202020204" pitchFamily="34" charset="0"/>
              <a:buNone/>
            </a:pPr>
            <a:r>
              <a:rPr lang="en-US" altLang="en-US" sz="2400" b="1" dirty="0" smtClean="0">
                <a:latin typeface="Book Antiqua" panose="02040602050305030304" pitchFamily="18" charset="0"/>
                <a:cs typeface="Times New Roman" panose="02020603050405020304" pitchFamily="18" charset="0"/>
              </a:rPr>
              <a:t>(916) 576-8851</a:t>
            </a:r>
          </a:p>
        </p:txBody>
      </p:sp>
      <p:pic>
        <p:nvPicPr>
          <p:cNvPr id="2" name="Picture 1"/>
          <p:cNvPicPr>
            <a:picLocks noChangeAspect="1"/>
          </p:cNvPicPr>
          <p:nvPr/>
        </p:nvPicPr>
        <p:blipFill>
          <a:blip r:embed="rId2"/>
          <a:stretch>
            <a:fillRect/>
          </a:stretch>
        </p:blipFill>
        <p:spPr>
          <a:xfrm>
            <a:off x="762000" y="4572000"/>
            <a:ext cx="1828959" cy="1828959"/>
          </a:xfrm>
          <a:prstGeom prst="rect">
            <a:avLst/>
          </a:prstGeom>
        </p:spPr>
      </p:pic>
    </p:spTree>
    <p:extLst>
      <p:ext uri="{BB962C8B-B14F-4D97-AF65-F5344CB8AC3E}">
        <p14:creationId xmlns:p14="http://schemas.microsoft.com/office/powerpoint/2010/main" val="1155028130"/>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11"/>
          <p:cNvPicPr preferRelativeResize="0">
            <a:picLocks noChangeAspect="1" noChangeArrowheads="1"/>
          </p:cNvPicPr>
          <p:nvPr/>
        </p:nvPicPr>
        <p:blipFill>
          <a:blip r:embed="rId3" cstate="print"/>
          <a:srcRect r="-10770" b="-14285"/>
          <a:stretch>
            <a:fillRect/>
          </a:stretch>
        </p:blipFill>
        <p:spPr bwMode="auto">
          <a:xfrm>
            <a:off x="7217468" y="228600"/>
            <a:ext cx="1828800" cy="1828800"/>
          </a:xfrm>
          <a:prstGeom prst="rect">
            <a:avLst/>
          </a:prstGeom>
          <a:ln>
            <a:noFill/>
          </a:ln>
          <a:effectLst>
            <a:softEdge rad="112500"/>
          </a:effectLst>
        </p:spPr>
      </p:pic>
      <p:sp>
        <p:nvSpPr>
          <p:cNvPr id="5" name="Subtitle 4"/>
          <p:cNvSpPr>
            <a:spLocks noGrp="1"/>
          </p:cNvSpPr>
          <p:nvPr>
            <p:ph type="subTitle" idx="1"/>
          </p:nvPr>
        </p:nvSpPr>
        <p:spPr>
          <a:xfrm>
            <a:off x="762000" y="805656"/>
            <a:ext cx="6455468" cy="3156744"/>
          </a:xfrm>
          <a:extLst/>
        </p:spPr>
        <p:txBody>
          <a:bodyPr>
            <a:noAutofit/>
          </a:bodyPr>
          <a:lstStyle/>
          <a:p>
            <a:pPr algn="ctr" eaLnBrk="1" fontAlgn="auto" hangingPunct="1">
              <a:spcBef>
                <a:spcPts val="0"/>
              </a:spcBef>
              <a:spcAft>
                <a:spcPts val="0"/>
              </a:spcAft>
              <a:buClr>
                <a:schemeClr val="tx1">
                  <a:shade val="95000"/>
                </a:schemeClr>
              </a:buClr>
              <a:buFont typeface="Wingdings 2"/>
              <a:buNone/>
              <a:defRPr/>
            </a:pPr>
            <a:r>
              <a:rPr lang="en-US" sz="48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Department </a:t>
            </a:r>
          </a:p>
          <a:p>
            <a:pPr algn="ctr" eaLnBrk="1" fontAlgn="auto" hangingPunct="1">
              <a:spcBef>
                <a:spcPts val="0"/>
              </a:spcBef>
              <a:spcAft>
                <a:spcPts val="0"/>
              </a:spcAft>
              <a:buClr>
                <a:schemeClr val="tx1">
                  <a:shade val="95000"/>
                </a:schemeClr>
              </a:buClr>
              <a:buFont typeface="Wingdings 2"/>
              <a:buNone/>
              <a:defRPr/>
            </a:pPr>
            <a:r>
              <a:rPr lang="en-US" sz="48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of Real Estate</a:t>
            </a:r>
          </a:p>
          <a:p>
            <a:pPr algn="ctr" eaLnBrk="1" fontAlgn="auto" hangingPunct="1">
              <a:spcBef>
                <a:spcPts val="0"/>
              </a:spcBef>
              <a:spcAft>
                <a:spcPts val="0"/>
              </a:spcAft>
              <a:buClr>
                <a:schemeClr val="tx1">
                  <a:shade val="95000"/>
                </a:schemeClr>
              </a:buClr>
              <a:buFont typeface="Wingdings 2"/>
              <a:buNone/>
              <a:defRPr/>
            </a:pPr>
            <a:r>
              <a:rPr lang="en-US" sz="48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Operations report</a:t>
            </a:r>
          </a:p>
        </p:txBody>
      </p:sp>
      <p:sp>
        <p:nvSpPr>
          <p:cNvPr id="51205" name="Text Box 9"/>
          <p:cNvSpPr txBox="1">
            <a:spLocks noChangeArrowheads="1"/>
          </p:cNvSpPr>
          <p:nvPr/>
        </p:nvSpPr>
        <p:spPr bwMode="auto">
          <a:xfrm>
            <a:off x="2362359" y="4293235"/>
            <a:ext cx="5486399" cy="1938992"/>
          </a:xfrm>
          <a:prstGeom prst="rect">
            <a:avLst/>
          </a:prstGeom>
          <a:noFill/>
          <a:ln w="9525">
            <a:noFill/>
            <a:miter lim="800000"/>
            <a:headEnd/>
            <a:tailEnd/>
          </a:ln>
        </p:spPr>
        <p:txBody>
          <a:bodyPr wrap="square" anchor="ctr">
            <a:spAutoFit/>
          </a:bodyPr>
          <a:lstStyle/>
          <a:p>
            <a:pPr algn="ctr">
              <a:defRPr/>
            </a:pPr>
            <a:r>
              <a:rPr lang="en-US" sz="3200" dirty="0" smtClean="0">
                <a:solidFill>
                  <a:schemeClr val="accent1">
                    <a:lumMod val="50000"/>
                  </a:schemeClr>
                </a:solidFill>
                <a:effectLst>
                  <a:outerShdw blurRad="38100" dist="38100" dir="2700000" algn="tl">
                    <a:srgbClr val="1F497D"/>
                  </a:outerShdw>
                </a:effectLst>
              </a:rPr>
              <a:t>Sandra Knau</a:t>
            </a:r>
            <a:endParaRPr lang="en-US" sz="3200" dirty="0">
              <a:solidFill>
                <a:schemeClr val="accent1">
                  <a:lumMod val="50000"/>
                </a:schemeClr>
              </a:solidFill>
              <a:effectLst>
                <a:outerShdw blurRad="38100" dist="38100" dir="2700000" algn="tl">
                  <a:srgbClr val="1F497D"/>
                </a:outerShdw>
              </a:effectLst>
            </a:endParaRPr>
          </a:p>
          <a:p>
            <a:pPr algn="ctr">
              <a:defRPr/>
            </a:pPr>
            <a:r>
              <a:rPr lang="en-US" sz="3200" dirty="0" smtClean="0">
                <a:solidFill>
                  <a:schemeClr val="accent1">
                    <a:lumMod val="50000"/>
                  </a:schemeClr>
                </a:solidFill>
                <a:effectLst>
                  <a:outerShdw blurRad="38100" dist="38100" dir="2700000" algn="tl">
                    <a:srgbClr val="1F497D"/>
                  </a:outerShdw>
                </a:effectLst>
              </a:rPr>
              <a:t>Assistant Commissioner Administration &amp; Licensing</a:t>
            </a:r>
            <a:endParaRPr lang="en-US" sz="3200" dirty="0">
              <a:solidFill>
                <a:schemeClr val="accent1">
                  <a:lumMod val="50000"/>
                </a:schemeClr>
              </a:solidFill>
              <a:effectLst>
                <a:outerShdw blurRad="38100" dist="38100" dir="2700000" algn="tl">
                  <a:srgbClr val="1F497D"/>
                </a:outerShdw>
              </a:effectLst>
            </a:endParaRPr>
          </a:p>
          <a:p>
            <a:pPr algn="ctr">
              <a:defRPr/>
            </a:pPr>
            <a:endParaRPr lang="en-US" sz="2400" dirty="0">
              <a:solidFill>
                <a:srgbClr val="FFFFFF"/>
              </a:solidFill>
            </a:endParaRPr>
          </a:p>
        </p:txBody>
      </p:sp>
      <p:pic>
        <p:nvPicPr>
          <p:cNvPr id="2" name="Picture 1"/>
          <p:cNvPicPr>
            <a:picLocks noChangeAspect="1"/>
          </p:cNvPicPr>
          <p:nvPr/>
        </p:nvPicPr>
        <p:blipFill>
          <a:blip r:embed="rId4"/>
          <a:stretch>
            <a:fillRect/>
          </a:stretch>
        </p:blipFill>
        <p:spPr>
          <a:xfrm>
            <a:off x="533400" y="4594635"/>
            <a:ext cx="1828959" cy="1828959"/>
          </a:xfrm>
          <a:prstGeom prst="rect">
            <a:avLst/>
          </a:prstGeom>
        </p:spPr>
      </p:pic>
    </p:spTree>
    <p:extLst>
      <p:ext uri="{BB962C8B-B14F-4D97-AF65-F5344CB8AC3E}">
        <p14:creationId xmlns:p14="http://schemas.microsoft.com/office/powerpoint/2010/main" val="658907226"/>
      </p:ext>
    </p:extLst>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599" y="228600"/>
            <a:ext cx="6400800" cy="1130675"/>
          </a:xfrm>
        </p:spPr>
        <p:txBody>
          <a:bodyPr rtlCol="0">
            <a:normAutofit/>
          </a:bodyPr>
          <a:lstStyle/>
          <a:p>
            <a:pPr algn="ctr" eaLnBrk="1" fontAlgn="auto" hangingPunct="1">
              <a:spcAft>
                <a:spcPts val="0"/>
              </a:spcAft>
              <a:defRPr/>
            </a:pPr>
            <a:r>
              <a:rPr lang="en-US" sz="5400" kern="0" dirty="0" smtClean="0">
                <a:solidFill>
                  <a:schemeClr val="tx2">
                    <a:lumMod val="75000"/>
                  </a:schemeClr>
                </a:solidFill>
                <a:effectLst>
                  <a:outerShdw blurRad="38100" dist="38100" dir="2700000" algn="tl">
                    <a:srgbClr val="000000">
                      <a:alpha val="43137"/>
                    </a:srgbClr>
                  </a:outerShdw>
                </a:effectLst>
                <a:latin typeface="Book Antiqua" pitchFamily="18" charset="0"/>
              </a:rPr>
              <a:t>Audit Report </a:t>
            </a:r>
            <a:endParaRPr lang="en-US" dirty="0">
              <a:solidFill>
                <a:schemeClr val="tx2">
                  <a:lumMod val="75000"/>
                </a:schemeClr>
              </a:solidFill>
              <a:effectLst>
                <a:outerShdw blurRad="38100" dist="38100" dir="2700000" algn="tl">
                  <a:srgbClr val="000000">
                    <a:alpha val="43137"/>
                  </a:srgbClr>
                </a:outerShdw>
              </a:effectLst>
              <a:latin typeface="Book Antiqua" pitchFamily="18" charset="0"/>
            </a:endParaRPr>
          </a:p>
        </p:txBody>
      </p:sp>
      <p:sp>
        <p:nvSpPr>
          <p:cNvPr id="4267" name="TextBox 5"/>
          <p:cNvSpPr txBox="1">
            <a:spLocks noChangeArrowheads="1"/>
          </p:cNvSpPr>
          <p:nvPr/>
        </p:nvSpPr>
        <p:spPr bwMode="auto">
          <a:xfrm>
            <a:off x="2133600" y="4953000"/>
            <a:ext cx="5943600" cy="954107"/>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smtClean="0">
                <a:ln>
                  <a:noFill/>
                </a:ln>
                <a:solidFill>
                  <a:prstClr val="black"/>
                </a:solidFill>
                <a:effectLst>
                  <a:outerShdw blurRad="38100" dist="38100" dir="2700000" algn="tl">
                    <a:srgbClr val="1F497D"/>
                  </a:outerShdw>
                </a:effectLst>
                <a:uLnTx/>
                <a:uFillTx/>
                <a:latin typeface="Book Antiqua" panose="02040602050305030304" pitchFamily="18" charset="0"/>
                <a:ea typeface="+mn-ea"/>
                <a:cs typeface="Arial" panose="020B0604020202020204" pitchFamily="34" charset="0"/>
              </a:rPr>
              <a:t>Tom Cameron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smtClean="0">
                <a:ln>
                  <a:noFill/>
                </a:ln>
                <a:solidFill>
                  <a:prstClr val="black"/>
                </a:solidFill>
                <a:effectLst>
                  <a:outerShdw blurRad="38100" dist="38100" dir="2700000" algn="tl">
                    <a:srgbClr val="1F497D"/>
                  </a:outerShdw>
                </a:effectLst>
                <a:uLnTx/>
                <a:uFillTx/>
                <a:latin typeface="Book Antiqua" panose="02040602050305030304" pitchFamily="18" charset="0"/>
                <a:ea typeface="+mn-ea"/>
                <a:cs typeface="Arial" panose="020B0604020202020204" pitchFamily="34" charset="0"/>
              </a:rPr>
              <a:t>Assistant Commissioner, Audits</a:t>
            </a:r>
          </a:p>
        </p:txBody>
      </p:sp>
      <p:pic>
        <p:nvPicPr>
          <p:cNvPr id="3" name="Picture 2"/>
          <p:cNvPicPr>
            <a:picLocks noChangeAspect="1"/>
          </p:cNvPicPr>
          <p:nvPr/>
        </p:nvPicPr>
        <p:blipFill>
          <a:blip r:embed="rId3"/>
          <a:stretch>
            <a:fillRect/>
          </a:stretch>
        </p:blipFill>
        <p:spPr>
          <a:xfrm>
            <a:off x="2291930" y="1447800"/>
            <a:ext cx="3798137" cy="3072650"/>
          </a:xfrm>
          <a:prstGeom prst="rect">
            <a:avLst/>
          </a:prstGeom>
        </p:spPr>
      </p:pic>
      <p:pic>
        <p:nvPicPr>
          <p:cNvPr id="5" name="Picture 4"/>
          <p:cNvPicPr>
            <a:picLocks noChangeAspect="1"/>
          </p:cNvPicPr>
          <p:nvPr/>
        </p:nvPicPr>
        <p:blipFill>
          <a:blip r:embed="rId4"/>
          <a:stretch>
            <a:fillRect/>
          </a:stretch>
        </p:blipFill>
        <p:spPr>
          <a:xfrm>
            <a:off x="0" y="4876800"/>
            <a:ext cx="1828959" cy="1828959"/>
          </a:xfrm>
          <a:prstGeom prst="rect">
            <a:avLst/>
          </a:prstGeom>
        </p:spPr>
      </p:pic>
    </p:spTree>
    <p:extLst>
      <p:ext uri="{BB962C8B-B14F-4D97-AF65-F5344CB8AC3E}">
        <p14:creationId xmlns:p14="http://schemas.microsoft.com/office/powerpoint/2010/main" val="695134100"/>
      </p:ext>
    </p:extLst>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3"/>
          <p:cNvSpPr>
            <a:spLocks noChangeArrowheads="1"/>
          </p:cNvSpPr>
          <p:nvPr/>
        </p:nvSpPr>
        <p:spPr bwMode="auto">
          <a:xfrm>
            <a:off x="533400" y="4572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Book Antiqua" panose="02040602050305030304" pitchFamily="18" charset="0"/>
                <a:cs typeface="Arial" panose="020B0604020202020204" pitchFamily="34" charset="0"/>
              </a:defRPr>
            </a:lvl1pPr>
            <a:lvl2pPr marL="742950" indent="-285750">
              <a:defRPr sz="3600">
                <a:solidFill>
                  <a:schemeClr val="tx1"/>
                </a:solidFill>
                <a:latin typeface="Book Antiqua" panose="02040602050305030304" pitchFamily="18" charset="0"/>
                <a:cs typeface="Arial" panose="020B0604020202020204" pitchFamily="34" charset="0"/>
              </a:defRPr>
            </a:lvl2pPr>
            <a:lvl3pPr marL="1143000" indent="-228600">
              <a:defRPr sz="3600">
                <a:solidFill>
                  <a:schemeClr val="tx1"/>
                </a:solidFill>
                <a:latin typeface="Book Antiqua" panose="02040602050305030304" pitchFamily="18" charset="0"/>
                <a:cs typeface="Arial" panose="020B0604020202020204" pitchFamily="34" charset="0"/>
              </a:defRPr>
            </a:lvl3pPr>
            <a:lvl4pPr marL="1600200" indent="-228600">
              <a:defRPr sz="3600">
                <a:solidFill>
                  <a:schemeClr val="tx1"/>
                </a:solidFill>
                <a:latin typeface="Book Antiqua" panose="02040602050305030304" pitchFamily="18" charset="0"/>
                <a:cs typeface="Arial" panose="020B0604020202020204" pitchFamily="34" charset="0"/>
              </a:defRPr>
            </a:lvl4pPr>
            <a:lvl5pPr marL="2057400" indent="-228600">
              <a:defRPr sz="36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Arial" panose="020B0604020202020204" pitchFamily="34" charset="0"/>
              </a:rPr>
              <a:t>Audits Closed by Activities Statewide 7/1/18 – 3/31/19</a:t>
            </a:r>
            <a:endParaRPr kumimoji="0" lang="en-US" alt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aphicFrame>
        <p:nvGraphicFramePr>
          <p:cNvPr id="9" name="Chart 8"/>
          <p:cNvGraphicFramePr/>
          <p:nvPr>
            <p:extLst/>
          </p:nvPr>
        </p:nvGraphicFramePr>
        <p:xfrm>
          <a:off x="457200" y="1828800"/>
          <a:ext cx="6781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71989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anim calcmode="lin" valueType="num">
                                      <p:cBhvr>
                                        <p:cTn id="8"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14" dur="1000"/>
                                        <p:tgtEl>
                                          <p:spTgt spid="9">
                                            <p:graphicEl>
                                              <a:chart seriesIdx="-4" categoryIdx="0" bldStep="category"/>
                                            </p:graphicEl>
                                          </p:spTgt>
                                        </p:tgtEl>
                                      </p:cBhvr>
                                    </p:animEffect>
                                    <p:anim calcmode="lin" valueType="num">
                                      <p:cBhvr>
                                        <p:cTn id="15" dur="10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21" dur="1000"/>
                                        <p:tgtEl>
                                          <p:spTgt spid="9">
                                            <p:graphicEl>
                                              <a:chart seriesIdx="-4" categoryIdx="1" bldStep="category"/>
                                            </p:graphicEl>
                                          </p:spTgt>
                                        </p:tgtEl>
                                      </p:cBhvr>
                                    </p:animEffect>
                                    <p:anim calcmode="lin" valueType="num">
                                      <p:cBhvr>
                                        <p:cTn id="22" dur="10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28" dur="1000"/>
                                        <p:tgtEl>
                                          <p:spTgt spid="9">
                                            <p:graphicEl>
                                              <a:chart seriesIdx="-4" categoryIdx="2" bldStep="category"/>
                                            </p:graphicEl>
                                          </p:spTgt>
                                        </p:tgtEl>
                                      </p:cBhvr>
                                    </p:animEffect>
                                    <p:anim calcmode="lin" valueType="num">
                                      <p:cBhvr>
                                        <p:cTn id="29" dur="10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fade">
                                      <p:cBhvr>
                                        <p:cTn id="35" dur="1000"/>
                                        <p:tgtEl>
                                          <p:spTgt spid="9">
                                            <p:graphicEl>
                                              <a:chart seriesIdx="-4" categoryIdx="3" bldStep="category"/>
                                            </p:graphicEl>
                                          </p:spTgt>
                                        </p:tgtEl>
                                      </p:cBhvr>
                                    </p:animEffect>
                                    <p:anim calcmode="lin" valueType="num">
                                      <p:cBhvr>
                                        <p:cTn id="36" dur="1000" fill="hold"/>
                                        <p:tgtEl>
                                          <p:spTgt spid="9">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17"/>
          <p:cNvSpPr>
            <a:spLocks noChangeArrowheads="1"/>
          </p:cNvSpPr>
          <p:nvPr/>
        </p:nvSpPr>
        <p:spPr bwMode="auto">
          <a:xfrm>
            <a:off x="533400" y="174536"/>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600">
                <a:solidFill>
                  <a:schemeClr val="tx1"/>
                </a:solidFill>
                <a:latin typeface="Book Antiqua" panose="02040602050305030304" pitchFamily="18" charset="0"/>
                <a:cs typeface="Arial" panose="020B0604020202020204" pitchFamily="34" charset="0"/>
              </a:defRPr>
            </a:lvl1pPr>
            <a:lvl2pPr marL="742950" indent="-285750">
              <a:defRPr sz="3600">
                <a:solidFill>
                  <a:schemeClr val="tx1"/>
                </a:solidFill>
                <a:latin typeface="Book Antiqua" panose="02040602050305030304" pitchFamily="18" charset="0"/>
                <a:cs typeface="Arial" panose="020B0604020202020204" pitchFamily="34" charset="0"/>
              </a:defRPr>
            </a:lvl2pPr>
            <a:lvl3pPr marL="1143000" indent="-228600">
              <a:defRPr sz="3600">
                <a:solidFill>
                  <a:schemeClr val="tx1"/>
                </a:solidFill>
                <a:latin typeface="Book Antiqua" panose="02040602050305030304" pitchFamily="18" charset="0"/>
                <a:cs typeface="Arial" panose="020B0604020202020204" pitchFamily="34" charset="0"/>
              </a:defRPr>
            </a:lvl3pPr>
            <a:lvl4pPr marL="1600200" indent="-228600">
              <a:defRPr sz="3600">
                <a:solidFill>
                  <a:schemeClr val="tx1"/>
                </a:solidFill>
                <a:latin typeface="Book Antiqua" panose="02040602050305030304" pitchFamily="18" charset="0"/>
                <a:cs typeface="Arial" panose="020B0604020202020204" pitchFamily="34" charset="0"/>
              </a:defRPr>
            </a:lvl4pPr>
            <a:lvl5pPr marL="2057400" indent="-228600">
              <a:defRPr sz="36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Book Antiqua" panose="02040602050305030304" pitchFamily="18"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Arial" panose="020B0604020202020204" pitchFamily="34" charset="0"/>
              </a:rPr>
              <a:t>Findings of Audits Closed</a:t>
            </a:r>
            <a:endParaRPr kumimoji="0" lang="en-US" alt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Arial" panose="020B0604020202020204" pitchFamily="34" charset="0"/>
              </a:rPr>
              <a:t>7/1/18 </a:t>
            </a:r>
            <a:r>
              <a:rPr kumimoji="0" lang="en-US" alt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en-US" altLang="en-US" sz="36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Arial" panose="020B0604020202020204" pitchFamily="34" charset="0"/>
              </a:rPr>
              <a:t>3/31/19 </a:t>
            </a:r>
            <a:endParaRPr kumimoji="0" lang="en-US" alt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716126216"/>
              </p:ext>
            </p:extLst>
          </p:nvPr>
        </p:nvGraphicFramePr>
        <p:xfrm>
          <a:off x="304800" y="1981200"/>
          <a:ext cx="6858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2371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4" dur="1000"/>
                                        <p:tgtEl>
                                          <p:spTgt spid="4">
                                            <p:graphicEl>
                                              <a:chart seriesIdx="-4" categoryIdx="0" bldStep="category"/>
                                            </p:graphicEl>
                                          </p:spTgt>
                                        </p:tgtEl>
                                      </p:cBhvr>
                                    </p:animEffect>
                                    <p:anim calcmode="lin" valueType="num">
                                      <p:cBhvr>
                                        <p:cTn id="15" dur="10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21" dur="1000"/>
                                        <p:tgtEl>
                                          <p:spTgt spid="4">
                                            <p:graphicEl>
                                              <a:chart seriesIdx="-4" categoryIdx="1" bldStep="category"/>
                                            </p:graphicEl>
                                          </p:spTgt>
                                        </p:tgtEl>
                                      </p:cBhvr>
                                    </p:animEffect>
                                    <p:anim calcmode="lin" valueType="num">
                                      <p:cBhvr>
                                        <p:cTn id="22" dur="10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8" dur="1000"/>
                                        <p:tgtEl>
                                          <p:spTgt spid="4">
                                            <p:graphicEl>
                                              <a:chart seriesIdx="-4" categoryIdx="2" bldStep="category"/>
                                            </p:graphicEl>
                                          </p:spTgt>
                                        </p:tgtEl>
                                      </p:cBhvr>
                                    </p:animEffect>
                                    <p:anim calcmode="lin" valueType="num">
                                      <p:cBhvr>
                                        <p:cTn id="29" dur="10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35" dur="1000"/>
                                        <p:tgtEl>
                                          <p:spTgt spid="4">
                                            <p:graphicEl>
                                              <a:chart seriesIdx="-4" categoryIdx="3" bldStep="category"/>
                                            </p:graphicEl>
                                          </p:spTgt>
                                        </p:tgtEl>
                                      </p:cBhvr>
                                    </p:animEffect>
                                    <p:anim calcmode="lin" valueType="num">
                                      <p:cBhvr>
                                        <p:cTn id="36" dur="10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42" dur="1000"/>
                                        <p:tgtEl>
                                          <p:spTgt spid="4">
                                            <p:graphicEl>
                                              <a:chart seriesIdx="-4" categoryIdx="4" bldStep="category"/>
                                            </p:graphicEl>
                                          </p:spTgt>
                                        </p:tgtEl>
                                      </p:cBhvr>
                                    </p:animEffect>
                                    <p:anim calcmode="lin" valueType="num">
                                      <p:cBhvr>
                                        <p:cTn id="43" dur="10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1"/>
          </a:xfrm>
        </p:spPr>
        <p:txBody>
          <a:bodyPr>
            <a:noAutofit/>
          </a:bodyPr>
          <a:lstStyle/>
          <a:p>
            <a:pPr algn="ctr" eaLnBrk="1" hangingPunct="1">
              <a:defRPr/>
            </a:pPr>
            <a:r>
              <a:rPr lang="en-US" b="1" dirty="0" smtClean="0">
                <a:solidFill>
                  <a:schemeClr val="tx1"/>
                </a:solidFill>
                <a:effectLst/>
                <a:latin typeface="Book Antiqua" panose="02040602050305030304" pitchFamily="18" charset="0"/>
              </a:rPr>
              <a:t>Shortage</a:t>
            </a:r>
            <a:r>
              <a:rPr lang="en-US" b="1" dirty="0" smtClean="0">
                <a:solidFill>
                  <a:schemeClr val="tx1"/>
                </a:solidFill>
                <a:latin typeface="Book Antiqua" panose="02040602050305030304" pitchFamily="18" charset="0"/>
              </a:rPr>
              <a:t> Findings of Audits Closed</a:t>
            </a:r>
            <a:br>
              <a:rPr lang="en-US" b="1" dirty="0" smtClean="0">
                <a:solidFill>
                  <a:schemeClr val="tx1"/>
                </a:solidFill>
                <a:latin typeface="Book Antiqua" panose="02040602050305030304" pitchFamily="18" charset="0"/>
              </a:rPr>
            </a:br>
            <a:r>
              <a:rPr lang="en-US" b="1" dirty="0" smtClean="0">
                <a:solidFill>
                  <a:schemeClr val="tx1"/>
                </a:solidFill>
                <a:latin typeface="Book Antiqua" panose="02040602050305030304" pitchFamily="18" charset="0"/>
              </a:rPr>
              <a:t>7/1/18 – 3/31/19</a:t>
            </a:r>
            <a:endParaRPr lang="en-US" b="1" dirty="0">
              <a:solidFill>
                <a:schemeClr val="tx1"/>
              </a:solidFill>
              <a:latin typeface="Book Antiqua" panose="02040602050305030304" pitchFamily="18" charset="0"/>
            </a:endParaRPr>
          </a:p>
        </p:txBody>
      </p:sp>
      <p:sp>
        <p:nvSpPr>
          <p:cNvPr id="37891" name="Content Placeholder 2"/>
          <p:cNvSpPr>
            <a:spLocks noGrp="1"/>
          </p:cNvSpPr>
          <p:nvPr>
            <p:ph idx="1"/>
          </p:nvPr>
        </p:nvSpPr>
        <p:spPr/>
        <p:txBody>
          <a:bodyPr>
            <a:normAutofit/>
          </a:bodyPr>
          <a:lstStyle/>
          <a:p>
            <a:pPr eaLnBrk="1" hangingPunct="1"/>
            <a:r>
              <a:rPr lang="en-US" altLang="en-US" sz="3200" dirty="0" smtClean="0"/>
              <a:t>Total audits </a:t>
            </a:r>
            <a:r>
              <a:rPr lang="en-US" altLang="en-US" sz="3200" dirty="0"/>
              <a:t>c</a:t>
            </a:r>
            <a:r>
              <a:rPr lang="en-US" altLang="en-US" sz="3200" dirty="0" smtClean="0"/>
              <a:t>losed – 374</a:t>
            </a:r>
          </a:p>
          <a:p>
            <a:pPr eaLnBrk="1" hangingPunct="1"/>
            <a:r>
              <a:rPr lang="en-US" altLang="en-US" sz="3200" dirty="0" smtClean="0"/>
              <a:t>$5.7 Million </a:t>
            </a:r>
          </a:p>
          <a:p>
            <a:pPr eaLnBrk="1" hangingPunct="1"/>
            <a:r>
              <a:rPr lang="en-US" altLang="en-US" sz="3200" dirty="0" smtClean="0"/>
              <a:t>31.2% had shortages</a:t>
            </a:r>
          </a:p>
          <a:p>
            <a:pPr eaLnBrk="1" hangingPunct="1"/>
            <a:r>
              <a:rPr lang="en-US" altLang="en-US" sz="3200" dirty="0" smtClean="0"/>
              <a:t>68 audits &gt; $10,000 short,11.2%</a:t>
            </a:r>
          </a:p>
          <a:p>
            <a:pPr eaLnBrk="1" hangingPunct="1"/>
            <a:endParaRPr lang="en-US" altLang="en-US" sz="3200" dirty="0" smtClean="0"/>
          </a:p>
        </p:txBody>
      </p:sp>
    </p:spTree>
    <p:extLst>
      <p:ext uri="{BB962C8B-B14F-4D97-AF65-F5344CB8AC3E}">
        <p14:creationId xmlns:p14="http://schemas.microsoft.com/office/powerpoint/2010/main" val="348977122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bwMode="auto">
          <a:xfrm>
            <a:off x="0" y="274638"/>
            <a:ext cx="8229600" cy="1143000"/>
          </a:xfrm>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a:defRPr/>
            </a:pPr>
            <a:r>
              <a:rPr lang="en-US" altLang="en-US" b="1" dirty="0" smtClean="0">
                <a:solidFill>
                  <a:schemeClr val="tx1"/>
                </a:solidFill>
                <a:latin typeface="Book Antiqua" panose="02040602050305030304" pitchFamily="18" charset="0"/>
              </a:rPr>
              <a:t>Commissioner’s Regulation 2831.2</a:t>
            </a:r>
            <a:endParaRPr lang="en-US" altLang="en-US" sz="3600" b="1" dirty="0" smtClean="0">
              <a:ln>
                <a:noFill/>
              </a:ln>
              <a:solidFill>
                <a:srgbClr val="FFFF00"/>
              </a:solidFill>
              <a:effectLst/>
              <a:latin typeface="Book Antiqua" panose="02040602050305030304" pitchFamily="18" charset="0"/>
            </a:endParaRPr>
          </a:p>
        </p:txBody>
      </p:sp>
      <p:sp>
        <p:nvSpPr>
          <p:cNvPr id="38915" name="Rectangle 3"/>
          <p:cNvSpPr>
            <a:spLocks noGrp="1"/>
          </p:cNvSpPr>
          <p:nvPr>
            <p:ph type="body" idx="4294967295"/>
          </p:nvPr>
        </p:nvSpPr>
        <p:spPr>
          <a:xfrm>
            <a:off x="0" y="1371600"/>
            <a:ext cx="8229600" cy="4937125"/>
          </a:xfrm>
        </p:spPr>
        <p:txBody>
          <a:bodyPr>
            <a:normAutofit/>
          </a:bodyPr>
          <a:lstStyle/>
          <a:p>
            <a:r>
              <a:rPr lang="en-US" sz="2800" dirty="0" smtClean="0"/>
              <a:t>“The </a:t>
            </a:r>
            <a:r>
              <a:rPr lang="en-US" sz="2800" dirty="0"/>
              <a:t>balance of all separate beneficiary or transaction records maintained pursuant to the provisions </a:t>
            </a:r>
            <a:r>
              <a:rPr lang="en-US" sz="2800" dirty="0" smtClean="0"/>
              <a:t>of Section </a:t>
            </a:r>
            <a:r>
              <a:rPr lang="en-US" sz="2800" dirty="0"/>
              <a:t>2831.1 must be reconciled with the record of all trust funds received and disbursed required </a:t>
            </a:r>
            <a:r>
              <a:rPr lang="en-US" sz="2800" dirty="0" smtClean="0"/>
              <a:t>by Section </a:t>
            </a:r>
            <a:r>
              <a:rPr lang="en-US" sz="2800" dirty="0"/>
              <a:t>2831, at least once a </a:t>
            </a:r>
            <a:r>
              <a:rPr lang="en-US" sz="2800" dirty="0" smtClean="0"/>
              <a:t>month, except in those months when the bank account did not have any activities. A record of the reconciliation must be maintained.”</a:t>
            </a:r>
          </a:p>
          <a:p>
            <a:pPr algn="r"/>
            <a:endParaRPr lang="en-US" altLang="en-US" sz="2800" dirty="0">
              <a:solidFill>
                <a:schemeClr val="tx1">
                  <a:lumMod val="95000"/>
                </a:schemeClr>
              </a:solidFill>
            </a:endParaRPr>
          </a:p>
          <a:p>
            <a:pPr marL="0" indent="0">
              <a:buNone/>
            </a:pPr>
            <a:endParaRPr lang="en-US" altLang="en-US" sz="2800" dirty="0" smtClean="0">
              <a:solidFill>
                <a:schemeClr val="tx1">
                  <a:lumMod val="95000"/>
                </a:schemeClr>
              </a:solidFill>
            </a:endParaRPr>
          </a:p>
          <a:p>
            <a:pPr eaLnBrk="1" hangingPunct="1"/>
            <a:endParaRPr lang="en-US" altLang="en-US" sz="3200" dirty="0" smtClean="0">
              <a:solidFill>
                <a:schemeClr val="bg1"/>
              </a:solidFill>
            </a:endParaRPr>
          </a:p>
        </p:txBody>
      </p:sp>
    </p:spTree>
    <p:extLst>
      <p:ext uri="{BB962C8B-B14F-4D97-AF65-F5344CB8AC3E}">
        <p14:creationId xmlns:p14="http://schemas.microsoft.com/office/powerpoint/2010/main" val="200742224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1320800"/>
          </a:xfrm>
        </p:spPr>
        <p:txBody>
          <a:bodyPr/>
          <a:lstStyle/>
          <a:p>
            <a:pPr algn="ctr"/>
            <a:r>
              <a:rPr lang="en-US" b="1" dirty="0" smtClean="0">
                <a:solidFill>
                  <a:schemeClr val="tx1"/>
                </a:solidFill>
                <a:latin typeface="Book Antiqua" panose="02040602050305030304" pitchFamily="18" charset="0"/>
              </a:rPr>
              <a:t>Trust Account Reconciliations</a:t>
            </a:r>
            <a:endParaRPr lang="en-US" b="1" dirty="0"/>
          </a:p>
        </p:txBody>
      </p:sp>
      <p:pic>
        <p:nvPicPr>
          <p:cNvPr id="4" name="Content Placeholder 3"/>
          <p:cNvPicPr>
            <a:picLocks noGrp="1" noChangeAspect="1"/>
          </p:cNvPicPr>
          <p:nvPr>
            <p:ph idx="1"/>
          </p:nvPr>
        </p:nvPicPr>
        <p:blipFill>
          <a:blip r:embed="rId2"/>
          <a:stretch>
            <a:fillRect/>
          </a:stretch>
        </p:blipFill>
        <p:spPr>
          <a:xfrm>
            <a:off x="762000" y="1855788"/>
            <a:ext cx="4734830" cy="5002212"/>
          </a:xfrm>
          <a:prstGeom prst="rect">
            <a:avLst/>
          </a:prstGeom>
        </p:spPr>
      </p:pic>
      <p:pic>
        <p:nvPicPr>
          <p:cNvPr id="5" name="Picture 4"/>
          <p:cNvPicPr>
            <a:picLocks noChangeAspect="1"/>
          </p:cNvPicPr>
          <p:nvPr/>
        </p:nvPicPr>
        <p:blipFill>
          <a:blip r:embed="rId3"/>
          <a:stretch>
            <a:fillRect/>
          </a:stretch>
        </p:blipFill>
        <p:spPr>
          <a:xfrm>
            <a:off x="1001907" y="2057400"/>
            <a:ext cx="8151058" cy="3389670"/>
          </a:xfrm>
          <a:prstGeom prst="rect">
            <a:avLst/>
          </a:prstGeom>
        </p:spPr>
      </p:pic>
      <p:sp>
        <p:nvSpPr>
          <p:cNvPr id="6" name="Explosion 1 5"/>
          <p:cNvSpPr/>
          <p:nvPr/>
        </p:nvSpPr>
        <p:spPr>
          <a:xfrm>
            <a:off x="5827885" y="2514600"/>
            <a:ext cx="2994025" cy="701675"/>
          </a:xfrm>
          <a:prstGeom prst="irregularSeal1">
            <a:avLst/>
          </a:prstGeom>
          <a:noFill/>
          <a:ln w="25400" cap="flat" cmpd="sng" algn="ctr">
            <a:solidFill>
              <a:srgbClr val="FF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9266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2" presetClass="emph" presetSubtype="0" fill="hold" grpId="1" nodeType="withEffect">
                                  <p:stCondLst>
                                    <p:cond delay="0"/>
                                  </p:stCondLst>
                                  <p:childTnLst>
                                    <p:animRot by="120000">
                                      <p:cBhvr>
                                        <p:cTn id="8" dur="100" fill="hold">
                                          <p:stCondLst>
                                            <p:cond delay="0"/>
                                          </p:stCondLst>
                                        </p:cTn>
                                        <p:tgtEl>
                                          <p:spTgt spid="6"/>
                                        </p:tgtEl>
                                        <p:attrNameLst>
                                          <p:attrName>r</p:attrName>
                                        </p:attrNameLst>
                                      </p:cBhvr>
                                    </p:animRot>
                                    <p:animRot by="-240000">
                                      <p:cBhvr>
                                        <p:cTn id="9" dur="200" fill="hold">
                                          <p:stCondLst>
                                            <p:cond delay="200"/>
                                          </p:stCondLst>
                                        </p:cTn>
                                        <p:tgtEl>
                                          <p:spTgt spid="6"/>
                                        </p:tgtEl>
                                        <p:attrNameLst>
                                          <p:attrName>r</p:attrName>
                                        </p:attrNameLst>
                                      </p:cBhvr>
                                    </p:animRot>
                                    <p:animRot by="240000">
                                      <p:cBhvr>
                                        <p:cTn id="10" dur="200" fill="hold">
                                          <p:stCondLst>
                                            <p:cond delay="400"/>
                                          </p:stCondLst>
                                        </p:cTn>
                                        <p:tgtEl>
                                          <p:spTgt spid="6"/>
                                        </p:tgtEl>
                                        <p:attrNameLst>
                                          <p:attrName>r</p:attrName>
                                        </p:attrNameLst>
                                      </p:cBhvr>
                                    </p:animRot>
                                    <p:animRot by="-240000">
                                      <p:cBhvr>
                                        <p:cTn id="11" dur="200" fill="hold">
                                          <p:stCondLst>
                                            <p:cond delay="600"/>
                                          </p:stCondLst>
                                        </p:cTn>
                                        <p:tgtEl>
                                          <p:spTgt spid="6"/>
                                        </p:tgtEl>
                                        <p:attrNameLst>
                                          <p:attrName>r</p:attrName>
                                        </p:attrNameLst>
                                      </p:cBhvr>
                                    </p:animRot>
                                    <p:animRot by="120000">
                                      <p:cBhvr>
                                        <p:cTn id="1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Book Antiqua" panose="02040602050305030304" pitchFamily="18" charset="0"/>
              </a:rPr>
              <a:t> </a:t>
            </a:r>
            <a:r>
              <a:rPr lang="en-US" sz="3200" b="1" dirty="0" smtClean="0">
                <a:solidFill>
                  <a:schemeClr val="tx1"/>
                </a:solidFill>
                <a:latin typeface="Book Antiqua" panose="02040602050305030304" pitchFamily="18" charset="0"/>
              </a:rPr>
              <a:t>Real Estate Business Resources</a:t>
            </a:r>
            <a:endParaRPr lang="en-US" sz="3200" b="1" dirty="0"/>
          </a:p>
        </p:txBody>
      </p:sp>
      <p:sp>
        <p:nvSpPr>
          <p:cNvPr id="3" name="Content Placeholder 2"/>
          <p:cNvSpPr>
            <a:spLocks noGrp="1"/>
          </p:cNvSpPr>
          <p:nvPr>
            <p:ph idx="1"/>
          </p:nvPr>
        </p:nvSpPr>
        <p:spPr/>
        <p:txBody>
          <a:bodyPr/>
          <a:lstStyle/>
          <a:p>
            <a:endParaRPr lang="en-US" dirty="0"/>
          </a:p>
        </p:txBody>
      </p:sp>
      <p:pic>
        <p:nvPicPr>
          <p:cNvPr id="5" name="Picture 18"/>
          <p:cNvPicPr>
            <a:picLocks noChangeAspect="1"/>
          </p:cNvPicPr>
          <p:nvPr/>
        </p:nvPicPr>
        <p:blipFill>
          <a:blip r:embed="rId2">
            <a:extLst>
              <a:ext uri="{28A0092B-C50C-407E-A947-70E740481C1C}">
                <a14:useLocalDpi xmlns:a14="http://schemas.microsoft.com/office/drawing/2010/main" val="0"/>
              </a:ext>
            </a:extLst>
          </a:blip>
          <a:srcRect l="14156" t="11325" r="17430" b="591"/>
          <a:stretch>
            <a:fillRect/>
          </a:stretch>
        </p:blipFill>
        <p:spPr bwMode="auto">
          <a:xfrm>
            <a:off x="941405" y="1143000"/>
            <a:ext cx="68897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849435" y="4577738"/>
            <a:ext cx="7013575" cy="869950"/>
            <a:chOff x="1066795" y="4606310"/>
            <a:chExt cx="7013339" cy="870067"/>
          </a:xfrm>
        </p:grpSpPr>
        <p:pic>
          <p:nvPicPr>
            <p:cNvPr id="19" name="Picture 28"/>
            <p:cNvPicPr>
              <a:picLocks noChangeAspect="1"/>
            </p:cNvPicPr>
            <p:nvPr/>
          </p:nvPicPr>
          <p:blipFill>
            <a:blip r:embed="rId3">
              <a:extLst>
                <a:ext uri="{28A0092B-C50C-407E-A947-70E740481C1C}">
                  <a14:useLocalDpi xmlns:a14="http://schemas.microsoft.com/office/drawing/2010/main" val="0"/>
                </a:ext>
              </a:extLst>
            </a:blip>
            <a:srcRect l="2702" t="5286" b="13863"/>
            <a:stretch>
              <a:fillRect/>
            </a:stretch>
          </p:blipFill>
          <p:spPr bwMode="auto">
            <a:xfrm>
              <a:off x="2593733" y="4606310"/>
              <a:ext cx="5486401" cy="3809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 name="Line Callout 2 19"/>
            <p:cNvSpPr/>
            <p:nvPr/>
          </p:nvSpPr>
          <p:spPr>
            <a:xfrm rot="10800000">
              <a:off x="1066795" y="5303316"/>
              <a:ext cx="2417681" cy="173061"/>
            </a:xfrm>
            <a:prstGeom prst="borderCallout2">
              <a:avLst>
                <a:gd name="adj1" fmla="val 18750"/>
                <a:gd name="adj2" fmla="val -55"/>
                <a:gd name="adj3" fmla="val 60417"/>
                <a:gd name="adj4" fmla="val -6322"/>
                <a:gd name="adj5" fmla="val 276380"/>
                <a:gd name="adj6" fmla="val -14376"/>
              </a:avLst>
            </a:prstGeom>
            <a:noFill/>
            <a:ln w="25400" cap="flat" cmpd="sng" algn="ctr">
              <a:solidFill>
                <a:srgbClr val="FF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238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bwMode="auto">
          <a:xfrm>
            <a:off x="0" y="274638"/>
            <a:ext cx="8229600" cy="1143000"/>
          </a:xfrm>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a:defRPr/>
            </a:pPr>
            <a:r>
              <a:rPr lang="en-US" b="1" dirty="0" smtClean="0">
                <a:solidFill>
                  <a:schemeClr val="tx1"/>
                </a:solidFill>
                <a:latin typeface="Book Antiqua" panose="02040602050305030304" pitchFamily="18" charset="0"/>
              </a:rPr>
              <a:t>Audit Case</a:t>
            </a:r>
            <a:endParaRPr lang="en-US" altLang="en-US" sz="3600" b="1" dirty="0" smtClean="0">
              <a:ln>
                <a:noFill/>
              </a:ln>
              <a:solidFill>
                <a:srgbClr val="FFFF00"/>
              </a:solidFill>
              <a:effectLst/>
              <a:latin typeface="Book Antiqua" panose="02040602050305030304" pitchFamily="18" charset="0"/>
            </a:endParaRPr>
          </a:p>
        </p:txBody>
      </p:sp>
      <p:sp>
        <p:nvSpPr>
          <p:cNvPr id="38915" name="Rectangle 3"/>
          <p:cNvSpPr>
            <a:spLocks noGrp="1"/>
          </p:cNvSpPr>
          <p:nvPr>
            <p:ph type="body" idx="4294967295"/>
          </p:nvPr>
        </p:nvSpPr>
        <p:spPr>
          <a:xfrm>
            <a:off x="0" y="1371600"/>
            <a:ext cx="8229600" cy="4937125"/>
          </a:xfrm>
        </p:spPr>
        <p:txBody>
          <a:bodyPr>
            <a:normAutofit/>
          </a:bodyPr>
          <a:lstStyle/>
          <a:p>
            <a:r>
              <a:rPr lang="en-US" altLang="en-US" sz="3200" dirty="0" smtClean="0">
                <a:solidFill>
                  <a:schemeClr val="tx1">
                    <a:lumMod val="95000"/>
                  </a:schemeClr>
                </a:solidFill>
              </a:rPr>
              <a:t>Complaint from Enforcement</a:t>
            </a:r>
          </a:p>
          <a:p>
            <a:r>
              <a:rPr lang="en-US" altLang="en-US" sz="3200" dirty="0" smtClean="0">
                <a:solidFill>
                  <a:schemeClr val="tx1">
                    <a:lumMod val="95000"/>
                  </a:schemeClr>
                </a:solidFill>
              </a:rPr>
              <a:t>Auditor scheduled the audit</a:t>
            </a:r>
          </a:p>
          <a:p>
            <a:r>
              <a:rPr lang="en-US" altLang="en-US" sz="3200" dirty="0" smtClean="0">
                <a:solidFill>
                  <a:schemeClr val="tx1">
                    <a:lumMod val="95000"/>
                  </a:schemeClr>
                </a:solidFill>
              </a:rPr>
              <a:t>Four bank accounts were reconciled</a:t>
            </a:r>
          </a:p>
          <a:p>
            <a:r>
              <a:rPr lang="en-US" altLang="en-US" sz="3200" dirty="0" smtClean="0">
                <a:solidFill>
                  <a:schemeClr val="tx1">
                    <a:lumMod val="95000"/>
                  </a:schemeClr>
                </a:solidFill>
              </a:rPr>
              <a:t>Shortages in excess of $188,000</a:t>
            </a:r>
          </a:p>
          <a:p>
            <a:r>
              <a:rPr lang="en-US" altLang="en-US" sz="3200" dirty="0" smtClean="0">
                <a:solidFill>
                  <a:schemeClr val="tx1">
                    <a:lumMod val="95000"/>
                  </a:schemeClr>
                </a:solidFill>
              </a:rPr>
              <a:t>Personal properties with negative balances</a:t>
            </a:r>
          </a:p>
          <a:p>
            <a:r>
              <a:rPr lang="en-US" altLang="en-US" sz="3200" dirty="0" smtClean="0">
                <a:solidFill>
                  <a:schemeClr val="tx1">
                    <a:lumMod val="95000"/>
                  </a:schemeClr>
                </a:solidFill>
              </a:rPr>
              <a:t>Transfers to business account for personal use - $18,000</a:t>
            </a:r>
          </a:p>
          <a:p>
            <a:pPr marL="0" indent="0">
              <a:buNone/>
            </a:pPr>
            <a:endParaRPr lang="en-US" altLang="en-US" sz="3200" dirty="0" smtClean="0">
              <a:solidFill>
                <a:schemeClr val="tx1">
                  <a:lumMod val="95000"/>
                </a:schemeClr>
              </a:solidFill>
            </a:endParaRPr>
          </a:p>
          <a:p>
            <a:pPr eaLnBrk="1" hangingPunct="1"/>
            <a:endParaRPr lang="en-US" altLang="en-US" sz="3200" dirty="0" smtClean="0">
              <a:solidFill>
                <a:schemeClr val="bg1"/>
              </a:solidFill>
            </a:endParaRPr>
          </a:p>
        </p:txBody>
      </p:sp>
    </p:spTree>
    <p:extLst>
      <p:ext uri="{BB962C8B-B14F-4D97-AF65-F5344CB8AC3E}">
        <p14:creationId xmlns:p14="http://schemas.microsoft.com/office/powerpoint/2010/main" val="260387217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bwMode="auto">
          <a:xfrm>
            <a:off x="0" y="274638"/>
            <a:ext cx="8229600" cy="1143000"/>
          </a:xfrm>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a:defRPr/>
            </a:pPr>
            <a:r>
              <a:rPr lang="en-US" b="1" dirty="0" smtClean="0">
                <a:solidFill>
                  <a:schemeClr val="tx1"/>
                </a:solidFill>
                <a:latin typeface="Book Antiqua" panose="02040602050305030304" pitchFamily="18" charset="0"/>
              </a:rPr>
              <a:t>Audit Case</a:t>
            </a:r>
            <a:endParaRPr lang="en-US" altLang="en-US" sz="3600" b="1" dirty="0" smtClean="0">
              <a:ln>
                <a:noFill/>
              </a:ln>
              <a:solidFill>
                <a:srgbClr val="FFFF00"/>
              </a:solidFill>
              <a:effectLst/>
              <a:latin typeface="Book Antiqua" panose="02040602050305030304" pitchFamily="18" charset="0"/>
            </a:endParaRPr>
          </a:p>
        </p:txBody>
      </p:sp>
      <p:sp>
        <p:nvSpPr>
          <p:cNvPr id="38915" name="Rectangle 3"/>
          <p:cNvSpPr>
            <a:spLocks noGrp="1"/>
          </p:cNvSpPr>
          <p:nvPr>
            <p:ph type="body" idx="4294967295"/>
          </p:nvPr>
        </p:nvSpPr>
        <p:spPr>
          <a:xfrm>
            <a:off x="0" y="1371600"/>
            <a:ext cx="8229600" cy="4937125"/>
          </a:xfrm>
        </p:spPr>
        <p:txBody>
          <a:bodyPr>
            <a:normAutofit/>
          </a:bodyPr>
          <a:lstStyle/>
          <a:p>
            <a:r>
              <a:rPr lang="en-US" altLang="en-US" sz="3200" dirty="0" smtClean="0">
                <a:solidFill>
                  <a:schemeClr val="tx1">
                    <a:lumMod val="95000"/>
                  </a:schemeClr>
                </a:solidFill>
              </a:rPr>
              <a:t>Bank accounts not designated</a:t>
            </a:r>
          </a:p>
          <a:p>
            <a:r>
              <a:rPr lang="en-US" altLang="en-US" sz="3200" dirty="0" smtClean="0">
                <a:solidFill>
                  <a:schemeClr val="tx1">
                    <a:lumMod val="95000"/>
                  </a:schemeClr>
                </a:solidFill>
              </a:rPr>
              <a:t>Unlicensed/</a:t>
            </a:r>
            <a:r>
              <a:rPr lang="en-US" altLang="en-US" sz="3200" dirty="0" err="1" smtClean="0">
                <a:solidFill>
                  <a:schemeClr val="tx1">
                    <a:lumMod val="95000"/>
                  </a:schemeClr>
                </a:solidFill>
              </a:rPr>
              <a:t>unbonded</a:t>
            </a:r>
            <a:r>
              <a:rPr lang="en-US" altLang="en-US" sz="3200" dirty="0" smtClean="0">
                <a:solidFill>
                  <a:schemeClr val="tx1">
                    <a:lumMod val="95000"/>
                  </a:schemeClr>
                </a:solidFill>
              </a:rPr>
              <a:t> signers</a:t>
            </a:r>
          </a:p>
          <a:p>
            <a:r>
              <a:rPr lang="en-US" altLang="en-US" sz="3200" dirty="0" smtClean="0">
                <a:solidFill>
                  <a:schemeClr val="tx1">
                    <a:lumMod val="95000"/>
                  </a:schemeClr>
                </a:solidFill>
              </a:rPr>
              <a:t>Not reconciling</a:t>
            </a:r>
          </a:p>
          <a:p>
            <a:r>
              <a:rPr lang="en-US" altLang="en-US" sz="3200" dirty="0" smtClean="0">
                <a:solidFill>
                  <a:schemeClr val="tx1">
                    <a:lumMod val="95000"/>
                  </a:schemeClr>
                </a:solidFill>
              </a:rPr>
              <a:t>REB surrendered license</a:t>
            </a:r>
          </a:p>
          <a:p>
            <a:endParaRPr lang="en-US" altLang="en-US" sz="3200" dirty="0" smtClean="0">
              <a:solidFill>
                <a:schemeClr val="tx1">
                  <a:lumMod val="95000"/>
                </a:schemeClr>
              </a:solidFill>
            </a:endParaRPr>
          </a:p>
          <a:p>
            <a:endParaRPr lang="en-US" altLang="en-US" sz="3200" dirty="0" smtClean="0">
              <a:solidFill>
                <a:schemeClr val="tx1">
                  <a:lumMod val="95000"/>
                </a:schemeClr>
              </a:solidFill>
            </a:endParaRPr>
          </a:p>
          <a:p>
            <a:pPr marL="0" indent="0">
              <a:buNone/>
            </a:pPr>
            <a:endParaRPr lang="en-US" altLang="en-US" sz="3200" dirty="0" smtClean="0">
              <a:solidFill>
                <a:schemeClr val="tx1">
                  <a:lumMod val="95000"/>
                </a:schemeClr>
              </a:solidFill>
            </a:endParaRPr>
          </a:p>
          <a:p>
            <a:pPr eaLnBrk="1" hangingPunct="1"/>
            <a:endParaRPr lang="en-US" altLang="en-US" sz="3200" dirty="0" smtClean="0">
              <a:solidFill>
                <a:schemeClr val="bg1"/>
              </a:solidFill>
            </a:endParaRPr>
          </a:p>
        </p:txBody>
      </p:sp>
    </p:spTree>
    <p:extLst>
      <p:ext uri="{BB962C8B-B14F-4D97-AF65-F5344CB8AC3E}">
        <p14:creationId xmlns:p14="http://schemas.microsoft.com/office/powerpoint/2010/main" val="393838384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274638"/>
            <a:ext cx="8229600" cy="1143000"/>
          </a:xfrm>
        </p:spPr>
        <p:txBody>
          <a:bodyPr lIns="0" rIns="0" bIns="0" anchor="b">
            <a:normAutofit fontScale="90000"/>
          </a:bodyPr>
          <a:lstStyle/>
          <a:p>
            <a:pPr algn="ctr" eaLnBrk="1" hangingPunct="1">
              <a:defRPr/>
            </a:pPr>
            <a:r>
              <a:rPr lang="en-US" altLang="en-US" sz="3900" b="1" dirty="0" smtClean="0">
                <a:solidFill>
                  <a:schemeClr val="tx1"/>
                </a:solidFill>
                <a:latin typeface="Book Antiqua" pitchFamily="18" charset="0"/>
              </a:rPr>
              <a:t>Department </a:t>
            </a:r>
            <a:r>
              <a:rPr lang="en-US" altLang="en-US" sz="3900" b="1" dirty="0">
                <a:solidFill>
                  <a:schemeClr val="tx1"/>
                </a:solidFill>
                <a:latin typeface="Book Antiqua" pitchFamily="18" charset="0"/>
              </a:rPr>
              <a:t>of Real Estate</a:t>
            </a:r>
            <a:br>
              <a:rPr lang="en-US" altLang="en-US" sz="3900" b="1" dirty="0">
                <a:solidFill>
                  <a:schemeClr val="tx1"/>
                </a:solidFill>
                <a:latin typeface="Book Antiqua" pitchFamily="18" charset="0"/>
              </a:rPr>
            </a:br>
            <a:r>
              <a:rPr lang="en-US" altLang="en-US" sz="3900" b="1" dirty="0">
                <a:solidFill>
                  <a:schemeClr val="tx1"/>
                </a:solidFill>
                <a:latin typeface="Book Antiqua" pitchFamily="18" charset="0"/>
              </a:rPr>
              <a:t>Audit Section</a:t>
            </a:r>
          </a:p>
        </p:txBody>
      </p:sp>
      <p:sp>
        <p:nvSpPr>
          <p:cNvPr id="44035" name="Content Placeholder 2"/>
          <p:cNvSpPr>
            <a:spLocks noGrp="1"/>
          </p:cNvSpPr>
          <p:nvPr>
            <p:ph idx="4294967295"/>
          </p:nvPr>
        </p:nvSpPr>
        <p:spPr>
          <a:xfrm>
            <a:off x="0" y="2133600"/>
            <a:ext cx="8229600" cy="4389438"/>
          </a:xfrm>
        </p:spPr>
        <p:txBody>
          <a:bodyPr>
            <a:normAutofit/>
          </a:bodyPr>
          <a:lstStyle/>
          <a:p>
            <a:pPr algn="ctr" eaLnBrk="1" hangingPunct="1">
              <a:buFont typeface="Arial" panose="020B0604020202020204" pitchFamily="34" charset="0"/>
              <a:buNone/>
            </a:pPr>
            <a:r>
              <a:rPr lang="en-US" altLang="en-US" sz="2400" b="1" dirty="0" smtClean="0">
                <a:latin typeface="Book Antiqua" panose="02040602050305030304" pitchFamily="18" charset="0"/>
                <a:cs typeface="Times New Roman" panose="02020603050405020304" pitchFamily="18" charset="0"/>
              </a:rPr>
              <a:t>Tom Cameron – Assistant Commissioner, Audits</a:t>
            </a:r>
          </a:p>
          <a:p>
            <a:pPr algn="ctr" eaLnBrk="1" hangingPunct="1">
              <a:buFont typeface="Arial" panose="020B0604020202020204" pitchFamily="34" charset="0"/>
              <a:buNone/>
            </a:pPr>
            <a:r>
              <a:rPr lang="en-US" altLang="en-US" sz="2400" b="1" dirty="0" smtClean="0">
                <a:latin typeface="Book Antiqua" panose="02040602050305030304" pitchFamily="18" charset="0"/>
                <a:cs typeface="Times New Roman" panose="02020603050405020304" pitchFamily="18" charset="0"/>
              </a:rPr>
              <a:t>Tom.Cameron@dre.ca.gov</a:t>
            </a:r>
          </a:p>
          <a:p>
            <a:pPr algn="ctr" eaLnBrk="1" hangingPunct="1">
              <a:buFont typeface="Arial" panose="020B0604020202020204" pitchFamily="34" charset="0"/>
              <a:buNone/>
            </a:pPr>
            <a:r>
              <a:rPr lang="en-US" altLang="en-US" sz="2400" b="1" dirty="0" smtClean="0">
                <a:latin typeface="Book Antiqua" panose="02040602050305030304" pitchFamily="18" charset="0"/>
                <a:cs typeface="Times New Roman" panose="02020603050405020304" pitchFamily="18" charset="0"/>
              </a:rPr>
              <a:t>(916) 576-8777</a:t>
            </a:r>
          </a:p>
        </p:txBody>
      </p:sp>
      <p:pic>
        <p:nvPicPr>
          <p:cNvPr id="2" name="Picture 1"/>
          <p:cNvPicPr>
            <a:picLocks noChangeAspect="1"/>
          </p:cNvPicPr>
          <p:nvPr/>
        </p:nvPicPr>
        <p:blipFill>
          <a:blip r:embed="rId2"/>
          <a:stretch>
            <a:fillRect/>
          </a:stretch>
        </p:blipFill>
        <p:spPr>
          <a:xfrm>
            <a:off x="762000" y="4572000"/>
            <a:ext cx="1828959" cy="1828959"/>
          </a:xfrm>
          <a:prstGeom prst="rect">
            <a:avLst/>
          </a:prstGeom>
        </p:spPr>
      </p:pic>
    </p:spTree>
    <p:extLst>
      <p:ext uri="{BB962C8B-B14F-4D97-AF65-F5344CB8AC3E}">
        <p14:creationId xmlns:p14="http://schemas.microsoft.com/office/powerpoint/2010/main" val="432423572"/>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6347713" cy="1320800"/>
          </a:xfrm>
        </p:spPr>
        <p:txBody>
          <a:bodyPr/>
          <a:lstStyle/>
          <a:p>
            <a:pPr>
              <a:defRPr/>
            </a:pPr>
            <a:r>
              <a:rPr lang="en-US" sz="5400" dirty="0" smtClean="0">
                <a:solidFill>
                  <a:schemeClr val="tx1"/>
                </a:solidFill>
                <a:latin typeface="Book Antiqua" panose="02040602050305030304" pitchFamily="18" charset="0"/>
              </a:rPr>
              <a:t>DRE Operations</a:t>
            </a:r>
            <a:endParaRPr lang="en-US" sz="5400" dirty="0">
              <a:solidFill>
                <a:schemeClr val="tx1"/>
              </a:solidFill>
              <a:latin typeface="Book Antiqua" panose="02040602050305030304" pitchFamily="18" charset="0"/>
            </a:endParaRPr>
          </a:p>
        </p:txBody>
      </p:sp>
      <p:sp>
        <p:nvSpPr>
          <p:cNvPr id="59395" name="Content Placeholder 2"/>
          <p:cNvSpPr>
            <a:spLocks noGrp="1"/>
          </p:cNvSpPr>
          <p:nvPr>
            <p:ph idx="1"/>
          </p:nvPr>
        </p:nvSpPr>
        <p:spPr>
          <a:xfrm>
            <a:off x="152400" y="1524000"/>
            <a:ext cx="8458200" cy="4191000"/>
          </a:xfrm>
        </p:spPr>
        <p:txBody>
          <a:bodyPr>
            <a:normAutofit fontScale="92500"/>
          </a:bodyPr>
          <a:lstStyle/>
          <a:p>
            <a:r>
              <a:rPr lang="en-US" altLang="en-US" sz="4800" b="1" dirty="0" smtClean="0"/>
              <a:t>Five District/Exam Offices</a:t>
            </a:r>
          </a:p>
          <a:p>
            <a:pPr lvl="2"/>
            <a:r>
              <a:rPr lang="en-US" altLang="en-US" sz="2600" b="1" dirty="0" smtClean="0"/>
              <a:t>Fresno</a:t>
            </a:r>
          </a:p>
          <a:p>
            <a:pPr lvl="2"/>
            <a:r>
              <a:rPr lang="en-US" altLang="en-US" sz="2600" b="1" dirty="0" smtClean="0"/>
              <a:t>Los Angeles</a:t>
            </a:r>
          </a:p>
          <a:p>
            <a:pPr lvl="2"/>
            <a:r>
              <a:rPr lang="en-US" altLang="en-US" sz="2600" b="1" dirty="0" smtClean="0"/>
              <a:t>Oakland</a:t>
            </a:r>
          </a:p>
          <a:p>
            <a:pPr lvl="2"/>
            <a:r>
              <a:rPr lang="en-US" altLang="en-US" sz="2600" b="1" dirty="0" smtClean="0"/>
              <a:t>Sacramento</a:t>
            </a:r>
          </a:p>
          <a:p>
            <a:pPr lvl="2"/>
            <a:r>
              <a:rPr lang="en-US" altLang="en-US" sz="2600" b="1" dirty="0" smtClean="0"/>
              <a:t>San Diego</a:t>
            </a:r>
          </a:p>
          <a:p>
            <a:pPr lvl="1"/>
            <a:r>
              <a:rPr lang="en-US" altLang="en-US" sz="4800" b="1" dirty="0" smtClean="0"/>
              <a:t>Authorized Positions:  	354</a:t>
            </a:r>
          </a:p>
          <a:p>
            <a:endParaRPr lang="en-US" altLang="en-US" sz="3200" b="1" dirty="0" smtClean="0"/>
          </a:p>
        </p:txBody>
      </p:sp>
    </p:spTree>
    <p:extLst>
      <p:ext uri="{BB962C8B-B14F-4D97-AF65-F5344CB8AC3E}">
        <p14:creationId xmlns:p14="http://schemas.microsoft.com/office/powerpoint/2010/main" val="577991462"/>
      </p:ext>
    </p:extLst>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303610" y="1677592"/>
            <a:ext cx="6488906" cy="583406"/>
          </a:xfrm>
        </p:spPr>
        <p:txBody>
          <a:bodyPr/>
          <a:lstStyle/>
          <a:p>
            <a:pPr eaLnBrk="1" hangingPunct="1"/>
            <a:r>
              <a:rPr lang="en-US" sz="5400">
                <a:solidFill>
                  <a:schemeClr val="tx1"/>
                </a:solidFill>
              </a:rPr>
              <a:t>Subdivisions Report</a:t>
            </a:r>
            <a:r>
              <a:rPr lang="en-US" smtClean="0"/>
              <a:t> </a:t>
            </a:r>
          </a:p>
        </p:txBody>
      </p:sp>
      <p:sp>
        <p:nvSpPr>
          <p:cNvPr id="3" name="Subtitle 2"/>
          <p:cNvSpPr>
            <a:spLocks noGrp="1"/>
          </p:cNvSpPr>
          <p:nvPr>
            <p:ph type="subTitle" idx="1"/>
          </p:nvPr>
        </p:nvSpPr>
        <p:spPr>
          <a:xfrm>
            <a:off x="370285" y="3027760"/>
            <a:ext cx="2438400" cy="2103834"/>
          </a:xfrm>
        </p:spPr>
        <p:txBody>
          <a:bodyPr rtlCol="0">
            <a:normAutofit/>
          </a:bodyPr>
          <a:lstStyle/>
          <a:p>
            <a:pPr algn="ctr" eaLnBrk="1" fontAlgn="auto" hangingPunct="1">
              <a:spcAft>
                <a:spcPts val="0"/>
              </a:spcAft>
              <a:defRPr/>
            </a:pPr>
            <a:r>
              <a:rPr lang="en-US" sz="2400" dirty="0">
                <a:solidFill>
                  <a:schemeClr val="tx1"/>
                </a:solidFill>
              </a:rPr>
              <a:t>Chris Neri, Assistant Commissioner-  Subdivisions</a:t>
            </a:r>
            <a:r>
              <a:rPr lang="en-US" dirty="0" smtClean="0"/>
              <a:t> </a:t>
            </a:r>
            <a:endParaRPr lang="en-US" dirty="0"/>
          </a:p>
        </p:txBody>
      </p:sp>
      <p:pic>
        <p:nvPicPr>
          <p:cNvPr id="18435" name="Picture 4"/>
          <p:cNvPicPr>
            <a:picLocks noChangeAspect="1"/>
          </p:cNvPicPr>
          <p:nvPr/>
        </p:nvPicPr>
        <p:blipFill>
          <a:blip r:embed="rId2"/>
          <a:srcRect/>
          <a:stretch>
            <a:fillRect/>
          </a:stretch>
        </p:blipFill>
        <p:spPr bwMode="auto">
          <a:xfrm>
            <a:off x="2808685" y="2515791"/>
            <a:ext cx="4525565" cy="2263378"/>
          </a:xfrm>
          <a:prstGeom prst="rect">
            <a:avLst/>
          </a:prstGeom>
          <a:noFill/>
          <a:ln w="9525">
            <a:noFill/>
            <a:miter lim="800000"/>
            <a:headEnd/>
            <a:tailEnd/>
          </a:ln>
        </p:spPr>
      </p:pic>
    </p:spTree>
    <p:extLst>
      <p:ext uri="{BB962C8B-B14F-4D97-AF65-F5344CB8AC3E}">
        <p14:creationId xmlns:p14="http://schemas.microsoft.com/office/powerpoint/2010/main" val="2739143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08397" y="1321594"/>
            <a:ext cx="6448425" cy="990600"/>
          </a:xfrm>
        </p:spPr>
        <p:txBody>
          <a:bodyPr/>
          <a:lstStyle/>
          <a:p>
            <a:pPr algn="ctr" eaLnBrk="1" hangingPunct="1"/>
            <a:r>
              <a:rPr lang="en-US" sz="3300">
                <a:solidFill>
                  <a:schemeClr val="tx1"/>
                </a:solidFill>
              </a:rPr>
              <a:t>Subdivision Filings</a:t>
            </a:r>
            <a:r>
              <a:rPr lang="en-US" smtClean="0">
                <a:solidFill>
                  <a:schemeClr val="tx1"/>
                </a:solidFill>
              </a:rPr>
              <a:t> </a:t>
            </a:r>
            <a:br>
              <a:rPr lang="en-US" smtClean="0">
                <a:solidFill>
                  <a:schemeClr val="tx1"/>
                </a:solidFill>
              </a:rPr>
            </a:br>
            <a:r>
              <a:rPr lang="en-US" sz="2100">
                <a:solidFill>
                  <a:schemeClr val="tx1"/>
                </a:solidFill>
              </a:rPr>
              <a:t>(July 1 – March 31)</a:t>
            </a:r>
          </a:p>
        </p:txBody>
      </p:sp>
      <p:graphicFrame>
        <p:nvGraphicFramePr>
          <p:cNvPr id="19497" name="Group 41"/>
          <p:cNvGraphicFramePr>
            <a:graphicFrameLocks noGrp="1"/>
          </p:cNvGraphicFramePr>
          <p:nvPr>
            <p:ph idx="1"/>
          </p:nvPr>
        </p:nvGraphicFramePr>
        <p:xfrm>
          <a:off x="421481" y="2564606"/>
          <a:ext cx="6457950" cy="2475548"/>
        </p:xfrm>
        <a:graphic>
          <a:graphicData uri="http://schemas.openxmlformats.org/drawingml/2006/table">
            <a:tbl>
              <a:tblPr/>
              <a:tblGrid>
                <a:gridCol w="1621631">
                  <a:extLst>
                    <a:ext uri="{9D8B030D-6E8A-4147-A177-3AD203B41FA5}">
                      <a16:colId xmlns:a16="http://schemas.microsoft.com/office/drawing/2014/main" val="20000"/>
                    </a:ext>
                  </a:extLst>
                </a:gridCol>
                <a:gridCol w="1612106">
                  <a:extLst>
                    <a:ext uri="{9D8B030D-6E8A-4147-A177-3AD203B41FA5}">
                      <a16:colId xmlns:a16="http://schemas.microsoft.com/office/drawing/2014/main" val="20001"/>
                    </a:ext>
                  </a:extLst>
                </a:gridCol>
                <a:gridCol w="1610916">
                  <a:extLst>
                    <a:ext uri="{9D8B030D-6E8A-4147-A177-3AD203B41FA5}">
                      <a16:colId xmlns:a16="http://schemas.microsoft.com/office/drawing/2014/main" val="20002"/>
                    </a:ext>
                  </a:extLst>
                </a:gridCol>
                <a:gridCol w="1613297">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Trebuchet MS" pitchFamily="34" charset="0"/>
                        <a:cs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Trebuchet MS" pitchFamily="34" charset="0"/>
                          <a:cs typeface="Arial" charset="0"/>
                        </a:rPr>
                        <a:t>FY 17/18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Trebuchet MS" pitchFamily="34" charset="0"/>
                          <a:cs typeface="Arial" charset="0"/>
                        </a:rPr>
                        <a:t>FY 18/19</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Trebuchet MS" pitchFamily="34" charset="0"/>
                          <a:cs typeface="Arial" charset="0"/>
                        </a:rPr>
                        <a:t>% Change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7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cs typeface="Arial" charset="0"/>
                        </a:rPr>
                        <a:t>Final Public Reports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2,460</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2,389</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-2.88%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5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rebuchet MS" pitchFamily="34" charset="0"/>
                          <a:cs typeface="Arial" charset="0"/>
                        </a:rPr>
                        <a:t>Number of Lots/Units for Issued Final Public Reports</a:t>
                      </a:r>
                      <a:endParaRPr kumimoji="0" lang="en-US" sz="1800" b="0" i="0" u="none" strike="noStrike" cap="none" normalizeH="0" baseline="0" smtClean="0">
                        <a:ln>
                          <a:noFill/>
                        </a:ln>
                        <a:solidFill>
                          <a:schemeClr val="tx1"/>
                        </a:solidFill>
                        <a:effectLst/>
                        <a:latin typeface="Trebuchet MS" pitchFamily="34" charset="0"/>
                        <a:cs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30,293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30,409</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0.38%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4092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p:txBody>
          <a:bodyPr/>
          <a:lstStyle/>
          <a:p>
            <a:pPr algn="ctr" eaLnBrk="1" hangingPunct="1"/>
            <a:r>
              <a:rPr lang="en-US" sz="3300">
                <a:solidFill>
                  <a:schemeClr val="tx1"/>
                </a:solidFill>
              </a:rPr>
              <a:t>Final Public Report Filings by FY </a:t>
            </a:r>
            <a:br>
              <a:rPr lang="en-US" sz="3300">
                <a:solidFill>
                  <a:schemeClr val="tx1"/>
                </a:solidFill>
              </a:rPr>
            </a:br>
            <a:r>
              <a:rPr lang="en-US" sz="2400">
                <a:solidFill>
                  <a:schemeClr val="tx1"/>
                </a:solidFill>
              </a:rPr>
              <a:t>(July 1-March 31)</a:t>
            </a:r>
          </a:p>
        </p:txBody>
      </p:sp>
      <p:graphicFrame>
        <p:nvGraphicFramePr>
          <p:cNvPr id="20484" name="Object 4"/>
          <p:cNvGraphicFramePr>
            <a:graphicFrameLocks noChangeAspect="1"/>
          </p:cNvGraphicFramePr>
          <p:nvPr/>
        </p:nvGraphicFramePr>
        <p:xfrm>
          <a:off x="101204" y="2286001"/>
          <a:ext cx="7315200" cy="3165872"/>
        </p:xfrm>
        <a:graphic>
          <a:graphicData uri="http://schemas.openxmlformats.org/presentationml/2006/ole">
            <mc:AlternateContent xmlns:mc="http://schemas.openxmlformats.org/markup-compatibility/2006">
              <mc:Choice xmlns:v="urn:schemas-microsoft-com:vml" Requires="v">
                <p:oleObj spid="_x0000_s1070" name="Chart" r:id="rId3" imgW="9772650" imgH="4229100" progId="MSGraph.Chart.8">
                  <p:embed followColorScheme="full"/>
                </p:oleObj>
              </mc:Choice>
              <mc:Fallback>
                <p:oleObj name="Chart" r:id="rId3" imgW="9772650" imgH="4229100" progId="MSGraph.Chart.8">
                  <p:embed followColorScheme="full"/>
                  <p:pic>
                    <p:nvPicPr>
                      <p:cNvPr id="20484" name="Object 4"/>
                      <p:cNvPicPr>
                        <a:picLocks noChangeAspect="1" noChangeArrowheads="1"/>
                      </p:cNvPicPr>
                      <p:nvPr/>
                    </p:nvPicPr>
                    <p:blipFill>
                      <a:blip r:embed="rId4"/>
                      <a:srcRect/>
                      <a:stretch>
                        <a:fillRect/>
                      </a:stretch>
                    </p:blipFill>
                    <p:spPr bwMode="auto">
                      <a:xfrm>
                        <a:off x="101204" y="2286001"/>
                        <a:ext cx="7315200" cy="3165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26602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4806553" y="1534716"/>
            <a:ext cx="2957513" cy="3986213"/>
          </a:xfrm>
          <a:prstGeom prst="rect">
            <a:avLst/>
          </a:prstGeom>
          <a:noFill/>
          <a:ln w="9525">
            <a:noFill/>
            <a:miter lim="800000"/>
            <a:headEnd/>
            <a:tailEnd/>
          </a:ln>
        </p:spPr>
      </p:pic>
      <p:sp>
        <p:nvSpPr>
          <p:cNvPr id="21506" name="Title 2"/>
          <p:cNvSpPr>
            <a:spLocks noGrp="1"/>
          </p:cNvSpPr>
          <p:nvPr>
            <p:ph type="ctrTitle"/>
          </p:nvPr>
        </p:nvSpPr>
        <p:spPr>
          <a:xfrm>
            <a:off x="781050" y="1320404"/>
            <a:ext cx="3433763" cy="1234678"/>
          </a:xfrm>
        </p:spPr>
        <p:txBody>
          <a:bodyPr/>
          <a:lstStyle/>
          <a:p>
            <a:pPr algn="ctr" eaLnBrk="1" hangingPunct="1"/>
            <a:r>
              <a:rPr lang="en-US" sz="3000">
                <a:solidFill>
                  <a:schemeClr val="tx1"/>
                </a:solidFill>
              </a:rPr>
              <a:t>Types of Subdivisions</a:t>
            </a:r>
          </a:p>
        </p:txBody>
      </p:sp>
      <p:sp>
        <p:nvSpPr>
          <p:cNvPr id="21507" name="Subtitle 3"/>
          <p:cNvSpPr>
            <a:spLocks noGrp="1"/>
          </p:cNvSpPr>
          <p:nvPr>
            <p:ph type="subTitle" idx="1"/>
          </p:nvPr>
        </p:nvSpPr>
        <p:spPr>
          <a:xfrm>
            <a:off x="781050" y="2746773"/>
            <a:ext cx="3665935" cy="2325290"/>
          </a:xfrm>
        </p:spPr>
        <p:txBody>
          <a:bodyPr/>
          <a:lstStyle/>
          <a:p>
            <a:pPr algn="l" eaLnBrk="1" hangingPunct="1">
              <a:buSzPts val="2900"/>
              <a:buFont typeface="Wingdings 3" pitchFamily="18" charset="2"/>
              <a:buChar char=""/>
            </a:pPr>
            <a:r>
              <a:rPr lang="en-US">
                <a:solidFill>
                  <a:schemeClr val="tx1"/>
                </a:solidFill>
              </a:rPr>
              <a:t>Standard</a:t>
            </a:r>
          </a:p>
          <a:p>
            <a:pPr algn="l" eaLnBrk="1" hangingPunct="1">
              <a:buSzPts val="2900"/>
              <a:buFont typeface="Wingdings 3" pitchFamily="18" charset="2"/>
              <a:buChar char=""/>
            </a:pPr>
            <a:r>
              <a:rPr lang="en-US">
                <a:solidFill>
                  <a:schemeClr val="tx1"/>
                </a:solidFill>
              </a:rPr>
              <a:t>Common Interest</a:t>
            </a:r>
          </a:p>
          <a:p>
            <a:pPr lvl="1" algn="l" eaLnBrk="1" hangingPunct="1">
              <a:buSzPts val="2900"/>
              <a:buFont typeface="Wingdings 3" pitchFamily="18" charset="2"/>
              <a:buChar char=""/>
            </a:pPr>
            <a:r>
              <a:rPr lang="en-US" sz="1800">
                <a:solidFill>
                  <a:schemeClr val="tx1"/>
                </a:solidFill>
              </a:rPr>
              <a:t>Condominium </a:t>
            </a:r>
          </a:p>
          <a:p>
            <a:pPr lvl="1" algn="l" eaLnBrk="1" hangingPunct="1">
              <a:buSzPts val="2900"/>
              <a:buFont typeface="Wingdings 3" pitchFamily="18" charset="2"/>
              <a:buChar char=""/>
            </a:pPr>
            <a:r>
              <a:rPr lang="en-US" sz="1800">
                <a:solidFill>
                  <a:schemeClr val="tx1"/>
                </a:solidFill>
              </a:rPr>
              <a:t>Planned Development </a:t>
            </a:r>
          </a:p>
          <a:p>
            <a:pPr lvl="1" algn="l" eaLnBrk="1" hangingPunct="1">
              <a:buSzPts val="2900"/>
              <a:buFont typeface="Wingdings 3" pitchFamily="18" charset="2"/>
              <a:buChar char=""/>
            </a:pPr>
            <a:r>
              <a:rPr lang="en-US" sz="1800">
                <a:solidFill>
                  <a:schemeClr val="tx1"/>
                </a:solidFill>
              </a:rPr>
              <a:t>Stock Cooperative </a:t>
            </a:r>
          </a:p>
          <a:p>
            <a:pPr lvl="1" algn="l" eaLnBrk="1" hangingPunct="1">
              <a:buSzPts val="2900"/>
              <a:buFont typeface="Wingdings 3" pitchFamily="18" charset="2"/>
              <a:buChar char=""/>
            </a:pPr>
            <a:r>
              <a:rPr lang="en-US" sz="1800">
                <a:solidFill>
                  <a:schemeClr val="tx1"/>
                </a:solidFill>
              </a:rPr>
              <a:t>Community Apartment</a:t>
            </a:r>
          </a:p>
          <a:p>
            <a:pPr algn="l" eaLnBrk="1" hangingPunct="1">
              <a:buSzPts val="2900"/>
              <a:buFont typeface="Wingdings 3" pitchFamily="18" charset="2"/>
              <a:buChar char=""/>
            </a:pPr>
            <a:r>
              <a:rPr lang="en-US">
                <a:solidFill>
                  <a:schemeClr val="tx1"/>
                </a:solidFill>
              </a:rPr>
              <a:t>Undivided Interests </a:t>
            </a:r>
          </a:p>
          <a:p>
            <a:pPr lvl="1" algn="l" eaLnBrk="1" hangingPunct="1">
              <a:buSzPts val="2900"/>
              <a:buFont typeface="Wingdings 3" pitchFamily="18" charset="2"/>
              <a:buChar char=""/>
            </a:pPr>
            <a:r>
              <a:rPr lang="en-US" sz="1800">
                <a:solidFill>
                  <a:schemeClr val="tx1"/>
                </a:solidFill>
              </a:rPr>
              <a:t>Tenancy-in-Common (TIC’s)</a:t>
            </a:r>
          </a:p>
        </p:txBody>
      </p:sp>
    </p:spTree>
    <p:extLst>
      <p:ext uri="{BB962C8B-B14F-4D97-AF65-F5344CB8AC3E}">
        <p14:creationId xmlns:p14="http://schemas.microsoft.com/office/powerpoint/2010/main" val="2682873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628650" y="1032272"/>
            <a:ext cx="6447235" cy="990600"/>
          </a:xfrm>
        </p:spPr>
        <p:txBody>
          <a:bodyPr/>
          <a:lstStyle/>
          <a:p>
            <a:pPr algn="ctr" eaLnBrk="1" hangingPunct="1"/>
            <a:r>
              <a:rPr lang="en-US" sz="2400">
                <a:solidFill>
                  <a:schemeClr val="tx1"/>
                </a:solidFill>
              </a:rPr>
              <a:t>Issued Public Reports by Subdivision Type </a:t>
            </a:r>
            <a:br>
              <a:rPr lang="en-US" sz="2400">
                <a:solidFill>
                  <a:schemeClr val="tx1"/>
                </a:solidFill>
              </a:rPr>
            </a:br>
            <a:r>
              <a:rPr lang="en-US" sz="1800">
                <a:solidFill>
                  <a:schemeClr val="tx1"/>
                </a:solidFill>
              </a:rPr>
              <a:t>(July 1 – March 31)</a:t>
            </a:r>
          </a:p>
        </p:txBody>
      </p:sp>
      <p:graphicFrame>
        <p:nvGraphicFramePr>
          <p:cNvPr id="22530" name="Chart 4"/>
          <p:cNvGraphicFramePr>
            <a:graphicFrameLocks/>
          </p:cNvGraphicFramePr>
          <p:nvPr/>
        </p:nvGraphicFramePr>
        <p:xfrm>
          <a:off x="511969" y="1934766"/>
          <a:ext cx="6165056" cy="3971925"/>
        </p:xfrm>
        <a:graphic>
          <a:graphicData uri="http://schemas.openxmlformats.org/presentationml/2006/ole">
            <mc:AlternateContent xmlns:mc="http://schemas.openxmlformats.org/markup-compatibility/2006">
              <mc:Choice xmlns:v="urn:schemas-microsoft-com:vml" Requires="v">
                <p:oleObj spid="_x0000_s2094" name="Chart" r:id="rId3" imgW="8200966" imgH="5286330" progId="Excel.Chart.8">
                  <p:embed/>
                </p:oleObj>
              </mc:Choice>
              <mc:Fallback>
                <p:oleObj name="Chart" r:id="rId3" imgW="8200966" imgH="5286330" progId="Excel.Chart.8">
                  <p:embed/>
                  <p:pic>
                    <p:nvPicPr>
                      <p:cNvPr id="2253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9" y="1934766"/>
                        <a:ext cx="6165056"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9251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idx="4294967295"/>
          </p:nvPr>
        </p:nvSpPr>
        <p:spPr>
          <a:xfrm>
            <a:off x="732235" y="1060847"/>
            <a:ext cx="8153400" cy="742950"/>
          </a:xfrm>
        </p:spPr>
        <p:txBody>
          <a:bodyPr/>
          <a:lstStyle/>
          <a:p>
            <a:pPr eaLnBrk="1" hangingPunct="1"/>
            <a:r>
              <a:rPr lang="en-US" altLang="en-US" sz="3000">
                <a:solidFill>
                  <a:schemeClr val="tx1"/>
                </a:solidFill>
              </a:rPr>
              <a:t>Types of Public Reports</a:t>
            </a:r>
          </a:p>
        </p:txBody>
      </p:sp>
      <p:sp>
        <p:nvSpPr>
          <p:cNvPr id="23554" name="Content Placeholder 2"/>
          <p:cNvSpPr>
            <a:spLocks noGrp="1"/>
          </p:cNvSpPr>
          <p:nvPr>
            <p:ph sz="quarter" idx="4294967295"/>
          </p:nvPr>
        </p:nvSpPr>
        <p:spPr>
          <a:xfrm>
            <a:off x="76200" y="1885950"/>
            <a:ext cx="7519988" cy="3886200"/>
          </a:xfrm>
        </p:spPr>
        <p:txBody>
          <a:bodyPr/>
          <a:lstStyle/>
          <a:p>
            <a:pPr eaLnBrk="1" hangingPunct="1">
              <a:lnSpc>
                <a:spcPct val="120000"/>
              </a:lnSpc>
            </a:pPr>
            <a:r>
              <a:rPr lang="en-US" altLang="en-US" sz="1950">
                <a:solidFill>
                  <a:schemeClr val="tx1"/>
                </a:solidFill>
              </a:rPr>
              <a:t>Preliminary Subdivision Public Reports  - (PINK) typical term of 1 year</a:t>
            </a:r>
          </a:p>
          <a:p>
            <a:pPr eaLnBrk="1" hangingPunct="1">
              <a:lnSpc>
                <a:spcPct val="120000"/>
              </a:lnSpc>
            </a:pPr>
            <a:r>
              <a:rPr lang="en-US" altLang="en-US" sz="1950">
                <a:solidFill>
                  <a:schemeClr val="tx1"/>
                </a:solidFill>
              </a:rPr>
              <a:t>Conditional Subdivision Public Reports  - (YELLOW) typical term of 6 or 30 months depending on the project type</a:t>
            </a:r>
          </a:p>
          <a:p>
            <a:pPr eaLnBrk="1" hangingPunct="1">
              <a:lnSpc>
                <a:spcPct val="120000"/>
              </a:lnSpc>
            </a:pPr>
            <a:r>
              <a:rPr lang="en-US" altLang="en-US" sz="1950">
                <a:solidFill>
                  <a:schemeClr val="tx1"/>
                </a:solidFill>
              </a:rPr>
              <a:t>Final Subdivision Public reports  - (WHITE) typical term of 5 years</a:t>
            </a:r>
          </a:p>
          <a:p>
            <a:pPr eaLnBrk="1" hangingPunct="1">
              <a:lnSpc>
                <a:spcPct val="120000"/>
              </a:lnSpc>
              <a:buFont typeface="Wingdings 3" pitchFamily="18" charset="2"/>
              <a:buNone/>
            </a:pPr>
            <a:r>
              <a:rPr lang="en-US" altLang="en-US" sz="2475">
                <a:solidFill>
                  <a:schemeClr val="tx1"/>
                </a:solidFill>
              </a:rPr>
              <a:t>	</a:t>
            </a:r>
            <a:r>
              <a:rPr lang="en-US" sz="1950" i="1">
                <a:solidFill>
                  <a:schemeClr val="tx1"/>
                </a:solidFill>
              </a:rPr>
              <a:t>All of these reports can be amended or renewed, as needed.</a:t>
            </a:r>
          </a:p>
          <a:p>
            <a:pPr eaLnBrk="1" hangingPunct="1">
              <a:lnSpc>
                <a:spcPct val="120000"/>
              </a:lnSpc>
              <a:buFont typeface="Wingdings 3" pitchFamily="18" charset="2"/>
              <a:buNone/>
            </a:pPr>
            <a:endParaRPr lang="en-US" altLang="en-US" sz="2475">
              <a:solidFill>
                <a:schemeClr val="tx1"/>
              </a:solidFill>
            </a:endParaRPr>
          </a:p>
          <a:p>
            <a:pPr eaLnBrk="1" hangingPunct="1">
              <a:lnSpc>
                <a:spcPct val="120000"/>
              </a:lnSpc>
            </a:pPr>
            <a:endParaRPr lang="en-US" altLang="en-US" sz="2475">
              <a:solidFill>
                <a:schemeClr val="tx1"/>
              </a:solidFill>
            </a:endParaRPr>
          </a:p>
        </p:txBody>
      </p:sp>
    </p:spTree>
    <p:extLst>
      <p:ext uri="{BB962C8B-B14F-4D97-AF65-F5344CB8AC3E}">
        <p14:creationId xmlns:p14="http://schemas.microsoft.com/office/powerpoint/2010/main" val="1579173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algn="ctr" eaLnBrk="1" hangingPunct="1"/>
            <a:r>
              <a:rPr lang="en-US" sz="3300">
                <a:solidFill>
                  <a:schemeClr val="tx1"/>
                </a:solidFill>
              </a:rPr>
              <a:t>Notable Development Trends</a:t>
            </a:r>
          </a:p>
        </p:txBody>
      </p:sp>
      <p:sp>
        <p:nvSpPr>
          <p:cNvPr id="24578" name="Rectangle 3"/>
          <p:cNvSpPr>
            <a:spLocks noGrp="1"/>
          </p:cNvSpPr>
          <p:nvPr>
            <p:ph type="body" idx="1"/>
          </p:nvPr>
        </p:nvSpPr>
        <p:spPr>
          <a:xfrm>
            <a:off x="394097" y="2356248"/>
            <a:ext cx="6448425" cy="2911078"/>
          </a:xfrm>
        </p:spPr>
        <p:txBody>
          <a:bodyPr/>
          <a:lstStyle/>
          <a:p>
            <a:pPr eaLnBrk="1" hangingPunct="1">
              <a:lnSpc>
                <a:spcPct val="90000"/>
              </a:lnSpc>
            </a:pPr>
            <a:r>
              <a:rPr lang="en-US" sz="2400"/>
              <a:t>Local Government Requirements</a:t>
            </a:r>
          </a:p>
          <a:p>
            <a:pPr lvl="1" eaLnBrk="1" hangingPunct="1">
              <a:lnSpc>
                <a:spcPct val="90000"/>
              </a:lnSpc>
            </a:pPr>
            <a:r>
              <a:rPr lang="en-US" sz="2400"/>
              <a:t>HOA maintenance of public amenities</a:t>
            </a:r>
          </a:p>
          <a:p>
            <a:pPr lvl="1" eaLnBrk="1" hangingPunct="1">
              <a:lnSpc>
                <a:spcPct val="90000"/>
              </a:lnSpc>
            </a:pPr>
            <a:r>
              <a:rPr lang="en-US" sz="2400"/>
              <a:t>Transit passes</a:t>
            </a:r>
          </a:p>
          <a:p>
            <a:pPr lvl="1" eaLnBrk="1" hangingPunct="1">
              <a:lnSpc>
                <a:spcPct val="90000"/>
              </a:lnSpc>
            </a:pPr>
            <a:r>
              <a:rPr lang="en-US" sz="2400"/>
              <a:t>HOA assessment subsidization (Market vs. Affordable)</a:t>
            </a:r>
          </a:p>
          <a:p>
            <a:pPr eaLnBrk="1" hangingPunct="1">
              <a:lnSpc>
                <a:spcPct val="90000"/>
              </a:lnSpc>
            </a:pPr>
            <a:r>
              <a:rPr lang="en-US" sz="2400"/>
              <a:t>Sale of Recreational Facility to HOA</a:t>
            </a:r>
          </a:p>
          <a:p>
            <a:pPr eaLnBrk="1" hangingPunct="1">
              <a:lnSpc>
                <a:spcPct val="90000"/>
              </a:lnSpc>
            </a:pPr>
            <a:r>
              <a:rPr lang="en-US" sz="2400"/>
              <a:t>Higher density housing</a:t>
            </a:r>
            <a:r>
              <a:rPr lang="en-US" sz="2100"/>
              <a:t> </a:t>
            </a:r>
          </a:p>
        </p:txBody>
      </p:sp>
    </p:spTree>
    <p:extLst>
      <p:ext uri="{BB962C8B-B14F-4D97-AF65-F5344CB8AC3E}">
        <p14:creationId xmlns:p14="http://schemas.microsoft.com/office/powerpoint/2010/main" val="2772064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533400" y="1257300"/>
            <a:ext cx="8153400" cy="742950"/>
          </a:xfrm>
        </p:spPr>
        <p:txBody>
          <a:bodyPr/>
          <a:lstStyle/>
          <a:p>
            <a:pPr eaLnBrk="1" hangingPunct="1"/>
            <a:r>
              <a:rPr lang="en-US" altLang="en-US" smtClean="0">
                <a:solidFill>
                  <a:schemeClr val="tx1"/>
                </a:solidFill>
              </a:rPr>
              <a:t>What Do You Need To Know</a:t>
            </a:r>
          </a:p>
        </p:txBody>
      </p:sp>
      <p:sp>
        <p:nvSpPr>
          <p:cNvPr id="32770" name="Content Placeholder 2"/>
          <p:cNvSpPr>
            <a:spLocks noGrp="1"/>
          </p:cNvSpPr>
          <p:nvPr>
            <p:ph sz="quarter" idx="4294967295"/>
          </p:nvPr>
        </p:nvSpPr>
        <p:spPr>
          <a:xfrm>
            <a:off x="609600" y="2057400"/>
            <a:ext cx="8153400" cy="3371850"/>
          </a:xfrm>
        </p:spPr>
        <p:txBody>
          <a:bodyPr rtlCol="0">
            <a:normAutofit lnSpcReduction="10000"/>
          </a:bodyPr>
          <a:lstStyle/>
          <a:p>
            <a:pPr eaLnBrk="1" fontAlgn="auto" hangingPunct="1">
              <a:spcAft>
                <a:spcPts val="0"/>
              </a:spcAft>
              <a:buFont typeface="Wingdings 3" charset="2"/>
              <a:buChar char=""/>
              <a:defRPr/>
            </a:pPr>
            <a:r>
              <a:rPr lang="en-US" altLang="en-US" sz="2700" dirty="0">
                <a:solidFill>
                  <a:schemeClr val="tx1">
                    <a:lumMod val="75000"/>
                    <a:lumOff val="25000"/>
                  </a:schemeClr>
                </a:solidFill>
              </a:rPr>
              <a:t>What constitutes a “subdivision”</a:t>
            </a:r>
          </a:p>
          <a:p>
            <a:pPr eaLnBrk="1" fontAlgn="auto" hangingPunct="1">
              <a:spcAft>
                <a:spcPts val="0"/>
              </a:spcAft>
              <a:buFont typeface="Wingdings 3" charset="2"/>
              <a:buChar char=""/>
              <a:defRPr/>
            </a:pPr>
            <a:r>
              <a:rPr lang="en-US" altLang="en-US" sz="2700" dirty="0">
                <a:solidFill>
                  <a:schemeClr val="tx1">
                    <a:lumMod val="75000"/>
                    <a:lumOff val="25000"/>
                  </a:schemeClr>
                </a:solidFill>
              </a:rPr>
              <a:t>Common interest governing documents </a:t>
            </a:r>
          </a:p>
          <a:p>
            <a:pPr eaLnBrk="1" fontAlgn="auto" hangingPunct="1">
              <a:spcAft>
                <a:spcPts val="0"/>
              </a:spcAft>
              <a:buFont typeface="Wingdings 3" charset="2"/>
              <a:buChar char=""/>
              <a:defRPr/>
            </a:pPr>
            <a:r>
              <a:rPr lang="en-US" altLang="en-US" sz="2700" dirty="0">
                <a:solidFill>
                  <a:schemeClr val="tx1">
                    <a:lumMod val="75000"/>
                    <a:lumOff val="25000"/>
                  </a:schemeClr>
                </a:solidFill>
              </a:rPr>
              <a:t>The “Public Report”</a:t>
            </a:r>
          </a:p>
          <a:p>
            <a:pPr eaLnBrk="1" fontAlgn="auto" hangingPunct="1">
              <a:spcAft>
                <a:spcPts val="0"/>
              </a:spcAft>
              <a:buFont typeface="Wingdings 3" charset="2"/>
              <a:buChar char=""/>
              <a:defRPr/>
            </a:pPr>
            <a:r>
              <a:rPr lang="en-US" altLang="en-US" sz="2700" dirty="0">
                <a:solidFill>
                  <a:schemeClr val="tx1">
                    <a:lumMod val="75000"/>
                    <a:lumOff val="25000"/>
                  </a:schemeClr>
                </a:solidFill>
              </a:rPr>
              <a:t>Use of the </a:t>
            </a:r>
            <a:r>
              <a:rPr lang="en-US" altLang="en-US" sz="2700" u="sng" dirty="0">
                <a:solidFill>
                  <a:schemeClr val="tx1">
                    <a:lumMod val="75000"/>
                    <a:lumOff val="25000"/>
                  </a:schemeClr>
                </a:solidFill>
              </a:rPr>
              <a:t>accepted</a:t>
            </a:r>
            <a:r>
              <a:rPr lang="en-US" altLang="en-US" sz="2700" dirty="0">
                <a:solidFill>
                  <a:schemeClr val="tx1">
                    <a:lumMod val="75000"/>
                    <a:lumOff val="25000"/>
                  </a:schemeClr>
                </a:solidFill>
              </a:rPr>
              <a:t> purchase contract</a:t>
            </a:r>
          </a:p>
          <a:p>
            <a:pPr eaLnBrk="1" fontAlgn="auto" hangingPunct="1">
              <a:spcAft>
                <a:spcPts val="0"/>
              </a:spcAft>
              <a:buFont typeface="Wingdings 3" charset="2"/>
              <a:buChar char=""/>
              <a:defRPr/>
            </a:pPr>
            <a:r>
              <a:rPr lang="en-US" altLang="en-US" sz="2700" dirty="0">
                <a:solidFill>
                  <a:schemeClr val="tx1">
                    <a:lumMod val="75000"/>
                    <a:lumOff val="25000"/>
                  </a:schemeClr>
                </a:solidFill>
              </a:rPr>
              <a:t>Use caution with “oral representations” </a:t>
            </a:r>
          </a:p>
          <a:p>
            <a:pPr eaLnBrk="1" fontAlgn="auto" hangingPunct="1">
              <a:spcAft>
                <a:spcPts val="0"/>
              </a:spcAft>
              <a:buFont typeface="Wingdings 3" charset="2"/>
              <a:buChar char=""/>
              <a:defRPr/>
            </a:pPr>
            <a:r>
              <a:rPr lang="en-US" altLang="en-US" sz="2700" dirty="0">
                <a:solidFill>
                  <a:schemeClr val="tx1">
                    <a:lumMod val="75000"/>
                    <a:lumOff val="25000"/>
                  </a:schemeClr>
                </a:solidFill>
              </a:rPr>
              <a:t>Civil Code Section 4525</a:t>
            </a:r>
          </a:p>
          <a:p>
            <a:pPr eaLnBrk="1" fontAlgn="auto" hangingPunct="1">
              <a:spcAft>
                <a:spcPts val="0"/>
              </a:spcAft>
              <a:buFont typeface="Wingdings 3" charset="2"/>
              <a:buChar char=""/>
              <a:defRPr/>
            </a:pPr>
            <a:r>
              <a:rPr lang="en-US" altLang="en-US" sz="2700" dirty="0">
                <a:solidFill>
                  <a:schemeClr val="tx1">
                    <a:lumMod val="75000"/>
                    <a:lumOff val="25000"/>
                  </a:schemeClr>
                </a:solidFill>
              </a:rPr>
              <a:t>Solar Arrangements</a:t>
            </a:r>
          </a:p>
        </p:txBody>
      </p:sp>
    </p:spTree>
    <p:extLst>
      <p:ext uri="{BB962C8B-B14F-4D97-AF65-F5344CB8AC3E}">
        <p14:creationId xmlns:p14="http://schemas.microsoft.com/office/powerpoint/2010/main" val="2178685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28600" y="971550"/>
            <a:ext cx="8153400" cy="742950"/>
          </a:xfrm>
        </p:spPr>
        <p:txBody>
          <a:bodyPr rtlCol="0">
            <a:normAutofit fontScale="90000"/>
          </a:bodyPr>
          <a:lstStyle/>
          <a:p>
            <a:pPr algn="ctr" eaLnBrk="1" fontAlgn="auto" hangingPunct="1">
              <a:spcAft>
                <a:spcPts val="0"/>
              </a:spcAft>
              <a:defRPr/>
            </a:pPr>
            <a:r>
              <a:rPr lang="fr-FR" altLang="en-US" sz="3000" dirty="0">
                <a:solidFill>
                  <a:schemeClr val="tx1"/>
                </a:solidFill>
              </a:rPr>
              <a:t>Resale Transactions </a:t>
            </a:r>
            <a:br>
              <a:rPr lang="fr-FR" altLang="en-US" sz="3000" dirty="0">
                <a:solidFill>
                  <a:schemeClr val="tx1"/>
                </a:solidFill>
              </a:rPr>
            </a:br>
            <a:r>
              <a:rPr lang="fr-FR" altLang="en-US" sz="3000" dirty="0">
                <a:solidFill>
                  <a:schemeClr val="tx1"/>
                </a:solidFill>
              </a:rPr>
              <a:t>Davis-Stirling - Civil Code 4525</a:t>
            </a:r>
            <a:endParaRPr lang="en-US" altLang="en-US" sz="3000" dirty="0">
              <a:solidFill>
                <a:schemeClr val="tx1"/>
              </a:solidFill>
            </a:endParaRPr>
          </a:p>
        </p:txBody>
      </p:sp>
      <p:sp>
        <p:nvSpPr>
          <p:cNvPr id="4" name="Content Placeholder 3"/>
          <p:cNvSpPr>
            <a:spLocks noGrp="1"/>
          </p:cNvSpPr>
          <p:nvPr>
            <p:ph sz="quarter" idx="4294967295"/>
          </p:nvPr>
        </p:nvSpPr>
        <p:spPr>
          <a:xfrm>
            <a:off x="609600" y="2057400"/>
            <a:ext cx="8153400" cy="3771900"/>
          </a:xfrm>
        </p:spPr>
        <p:txBody>
          <a:bodyPr rtlCol="0">
            <a:normAutofit lnSpcReduction="10000"/>
          </a:bodyPr>
          <a:lstStyle/>
          <a:p>
            <a:pPr marL="0" indent="0" eaLnBrk="1" fontAlgn="auto" hangingPunct="1">
              <a:lnSpc>
                <a:spcPct val="90000"/>
              </a:lnSpc>
              <a:spcAft>
                <a:spcPts val="0"/>
              </a:spcAft>
              <a:buNone/>
              <a:defRPr/>
            </a:pPr>
            <a:r>
              <a:rPr lang="en-US" altLang="en-US" sz="2100" dirty="0">
                <a:solidFill>
                  <a:schemeClr val="tx1">
                    <a:lumMod val="75000"/>
                    <a:lumOff val="25000"/>
                  </a:schemeClr>
                </a:solidFill>
              </a:rPr>
              <a:t>The following information must be provided by the owner to the prospective buyer before transfer of title:</a:t>
            </a:r>
            <a:br>
              <a:rPr lang="en-US" altLang="en-US" sz="2100" dirty="0">
                <a:solidFill>
                  <a:schemeClr val="tx1">
                    <a:lumMod val="75000"/>
                    <a:lumOff val="25000"/>
                  </a:schemeClr>
                </a:solidFill>
              </a:rPr>
            </a:br>
            <a:endParaRPr lang="en-US" altLang="en-US" sz="2100" dirty="0">
              <a:solidFill>
                <a:schemeClr val="tx1">
                  <a:lumMod val="75000"/>
                  <a:lumOff val="25000"/>
                </a:schemeClr>
              </a:solidFill>
            </a:endParaRPr>
          </a:p>
          <a:p>
            <a:pPr marL="0" indent="0" eaLnBrk="1" fontAlgn="auto" hangingPunct="1">
              <a:lnSpc>
                <a:spcPct val="90000"/>
              </a:lnSpc>
              <a:spcAft>
                <a:spcPts val="0"/>
              </a:spcAft>
              <a:buFont typeface="Wingdings 3" charset="2"/>
              <a:buChar char=""/>
              <a:defRPr/>
            </a:pPr>
            <a:r>
              <a:rPr lang="en-US" altLang="en-US" sz="2100" dirty="0">
                <a:solidFill>
                  <a:schemeClr val="tx1">
                    <a:lumMod val="75000"/>
                    <a:lumOff val="25000"/>
                  </a:schemeClr>
                </a:solidFill>
              </a:rPr>
              <a:t>Governing documents (CC&amp;R’s, Bylaws and Articles)</a:t>
            </a:r>
          </a:p>
          <a:p>
            <a:pPr marL="0" indent="0" eaLnBrk="1" fontAlgn="auto" hangingPunct="1">
              <a:lnSpc>
                <a:spcPct val="90000"/>
              </a:lnSpc>
              <a:spcAft>
                <a:spcPts val="0"/>
              </a:spcAft>
              <a:buNone/>
              <a:defRPr/>
            </a:pPr>
            <a:endParaRPr lang="en-US" altLang="en-US" sz="2100" dirty="0">
              <a:solidFill>
                <a:schemeClr val="tx1">
                  <a:lumMod val="75000"/>
                  <a:lumOff val="25000"/>
                </a:schemeClr>
              </a:solidFill>
            </a:endParaRPr>
          </a:p>
          <a:p>
            <a:pPr marL="0" indent="0" eaLnBrk="1" fontAlgn="auto" hangingPunct="1">
              <a:lnSpc>
                <a:spcPct val="90000"/>
              </a:lnSpc>
              <a:spcAft>
                <a:spcPts val="0"/>
              </a:spcAft>
              <a:buFont typeface="Wingdings 3" charset="2"/>
              <a:buChar char=""/>
              <a:defRPr/>
            </a:pPr>
            <a:r>
              <a:rPr lang="en-US" altLang="en-US" sz="2100" dirty="0">
                <a:solidFill>
                  <a:schemeClr val="tx1">
                    <a:lumMod val="75000"/>
                    <a:lumOff val="25000"/>
                  </a:schemeClr>
                </a:solidFill>
              </a:rPr>
              <a:t>Age restricted property statement, if applicable</a:t>
            </a:r>
          </a:p>
          <a:p>
            <a:pPr marL="0" indent="0" eaLnBrk="1" fontAlgn="auto" hangingPunct="1">
              <a:lnSpc>
                <a:spcPct val="90000"/>
              </a:lnSpc>
              <a:spcAft>
                <a:spcPts val="0"/>
              </a:spcAft>
              <a:buNone/>
              <a:defRPr/>
            </a:pPr>
            <a:endParaRPr lang="en-US" altLang="en-US" sz="2100" dirty="0">
              <a:solidFill>
                <a:schemeClr val="tx1">
                  <a:lumMod val="75000"/>
                  <a:lumOff val="25000"/>
                </a:schemeClr>
              </a:solidFill>
            </a:endParaRPr>
          </a:p>
          <a:p>
            <a:pPr marL="0" indent="0" eaLnBrk="1" fontAlgn="auto" hangingPunct="1">
              <a:lnSpc>
                <a:spcPct val="90000"/>
              </a:lnSpc>
              <a:spcAft>
                <a:spcPts val="0"/>
              </a:spcAft>
              <a:buFont typeface="Wingdings 3" charset="2"/>
              <a:buChar char=""/>
              <a:defRPr/>
            </a:pPr>
            <a:r>
              <a:rPr lang="en-US" altLang="en-US" sz="2100" dirty="0">
                <a:solidFill>
                  <a:schemeClr val="tx1">
                    <a:lumMod val="75000"/>
                    <a:lumOff val="25000"/>
                  </a:schemeClr>
                </a:solidFill>
              </a:rPr>
              <a:t>Financial statements </a:t>
            </a:r>
          </a:p>
          <a:p>
            <a:pPr marL="0" indent="0" eaLnBrk="1" fontAlgn="auto" hangingPunct="1">
              <a:lnSpc>
                <a:spcPct val="90000"/>
              </a:lnSpc>
              <a:spcAft>
                <a:spcPts val="0"/>
              </a:spcAft>
              <a:buNone/>
              <a:defRPr/>
            </a:pPr>
            <a:endParaRPr lang="en-US" altLang="en-US" sz="2100" dirty="0">
              <a:solidFill>
                <a:schemeClr val="tx1">
                  <a:lumMod val="75000"/>
                  <a:lumOff val="25000"/>
                </a:schemeClr>
              </a:solidFill>
            </a:endParaRPr>
          </a:p>
          <a:p>
            <a:pPr marL="0" indent="0" eaLnBrk="1" fontAlgn="auto" hangingPunct="1">
              <a:lnSpc>
                <a:spcPct val="90000"/>
              </a:lnSpc>
              <a:spcAft>
                <a:spcPts val="0"/>
              </a:spcAft>
              <a:buFont typeface="Wingdings 3" charset="2"/>
              <a:buChar char=""/>
              <a:defRPr/>
            </a:pPr>
            <a:r>
              <a:rPr lang="en-US" altLang="en-US" sz="2100" dirty="0">
                <a:solidFill>
                  <a:schemeClr val="tx1">
                    <a:lumMod val="75000"/>
                    <a:lumOff val="25000"/>
                  </a:schemeClr>
                </a:solidFill>
              </a:rPr>
              <a:t>HOA assessment and delinquency statement</a:t>
            </a:r>
          </a:p>
          <a:p>
            <a:pPr marL="0" indent="0" eaLnBrk="1" fontAlgn="auto" hangingPunct="1">
              <a:lnSpc>
                <a:spcPct val="90000"/>
              </a:lnSpc>
              <a:spcAft>
                <a:spcPts val="0"/>
              </a:spcAft>
              <a:buNone/>
              <a:defRPr/>
            </a:pPr>
            <a:r>
              <a:rPr lang="en-US" altLang="en-US" sz="1650" dirty="0">
                <a:solidFill>
                  <a:schemeClr val="tx1">
                    <a:lumMod val="75000"/>
                    <a:lumOff val="25000"/>
                  </a:schemeClr>
                </a:solidFill>
              </a:rPr>
              <a:t> </a:t>
            </a:r>
          </a:p>
          <a:p>
            <a:pPr marL="0" indent="0" eaLnBrk="1" fontAlgn="auto" hangingPunct="1">
              <a:lnSpc>
                <a:spcPct val="90000"/>
              </a:lnSpc>
              <a:spcAft>
                <a:spcPts val="0"/>
              </a:spcAft>
              <a:buNone/>
              <a:defRPr/>
            </a:pPr>
            <a:endParaRPr lang="en-US" altLang="en-US" dirty="0" smtClean="0">
              <a:solidFill>
                <a:schemeClr val="tx1">
                  <a:lumMod val="75000"/>
                  <a:lumOff val="25000"/>
                </a:schemeClr>
              </a:solidFill>
            </a:endParaRPr>
          </a:p>
          <a:p>
            <a:pPr marL="0" indent="0" eaLnBrk="1" fontAlgn="auto" hangingPunct="1">
              <a:lnSpc>
                <a:spcPct val="90000"/>
              </a:lnSpc>
              <a:spcAft>
                <a:spcPts val="0"/>
              </a:spcAft>
              <a:buFont typeface="Wingdings 3" charset="2"/>
              <a:buChar char=""/>
              <a:defRPr/>
            </a:pPr>
            <a:endParaRPr lang="en-US" altLang="en-US" dirty="0" smtClean="0">
              <a:solidFill>
                <a:schemeClr val="tx1">
                  <a:lumMod val="75000"/>
                  <a:lumOff val="25000"/>
                </a:schemeClr>
              </a:solidFill>
            </a:endParaRPr>
          </a:p>
        </p:txBody>
      </p:sp>
    </p:spTree>
    <p:extLst>
      <p:ext uri="{BB962C8B-B14F-4D97-AF65-F5344CB8AC3E}">
        <p14:creationId xmlns:p14="http://schemas.microsoft.com/office/powerpoint/2010/main" val="2154018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idx="4294967295"/>
          </p:nvPr>
        </p:nvSpPr>
        <p:spPr>
          <a:xfrm>
            <a:off x="152400" y="1028700"/>
            <a:ext cx="8153400" cy="742950"/>
          </a:xfrm>
        </p:spPr>
        <p:txBody>
          <a:bodyPr rtlCol="0">
            <a:normAutofit fontScale="90000"/>
          </a:bodyPr>
          <a:lstStyle/>
          <a:p>
            <a:pPr algn="ctr" eaLnBrk="1" fontAlgn="auto" hangingPunct="1">
              <a:spcAft>
                <a:spcPts val="0"/>
              </a:spcAft>
              <a:defRPr/>
            </a:pPr>
            <a:r>
              <a:rPr lang="fr-FR" altLang="en-US" dirty="0">
                <a:solidFill>
                  <a:schemeClr val="tx1"/>
                </a:solidFill>
              </a:rPr>
              <a:t>Resale Transactions </a:t>
            </a:r>
            <a:br>
              <a:rPr lang="fr-FR" altLang="en-US" dirty="0">
                <a:solidFill>
                  <a:schemeClr val="tx1"/>
                </a:solidFill>
              </a:rPr>
            </a:br>
            <a:r>
              <a:rPr lang="fr-FR" altLang="en-US" dirty="0">
                <a:solidFill>
                  <a:schemeClr val="tx1"/>
                </a:solidFill>
              </a:rPr>
              <a:t>Davis-Stirling - Civil Code 4525 </a:t>
            </a:r>
            <a:endParaRPr lang="en-US" altLang="en-US" dirty="0" smtClean="0">
              <a:solidFill>
                <a:schemeClr val="tx1"/>
              </a:solidFill>
            </a:endParaRPr>
          </a:p>
        </p:txBody>
      </p:sp>
      <p:sp>
        <p:nvSpPr>
          <p:cNvPr id="27650" name="Content Placeholder 2"/>
          <p:cNvSpPr>
            <a:spLocks noGrp="1"/>
          </p:cNvSpPr>
          <p:nvPr>
            <p:ph sz="quarter" idx="4294967295"/>
          </p:nvPr>
        </p:nvSpPr>
        <p:spPr>
          <a:xfrm>
            <a:off x="381000" y="2114550"/>
            <a:ext cx="8153400" cy="3371850"/>
          </a:xfrm>
        </p:spPr>
        <p:txBody>
          <a:bodyPr/>
          <a:lstStyle/>
          <a:p>
            <a:pPr eaLnBrk="1" hangingPunct="1">
              <a:lnSpc>
                <a:spcPct val="130000"/>
              </a:lnSpc>
            </a:pPr>
            <a:r>
              <a:rPr lang="en-US" altLang="en-US" sz="2475"/>
              <a:t>Notice of violation of the governing documents</a:t>
            </a:r>
          </a:p>
          <a:p>
            <a:pPr eaLnBrk="1" hangingPunct="1">
              <a:lnSpc>
                <a:spcPct val="130000"/>
              </a:lnSpc>
            </a:pPr>
            <a:r>
              <a:rPr lang="en-US" altLang="en-US" sz="2475"/>
              <a:t>Construction defect information</a:t>
            </a:r>
          </a:p>
          <a:p>
            <a:pPr eaLnBrk="1" hangingPunct="1">
              <a:lnSpc>
                <a:spcPct val="130000"/>
              </a:lnSpc>
            </a:pPr>
            <a:r>
              <a:rPr lang="en-US" altLang="en-US" sz="2475"/>
              <a:t>Any change in the HOA’s current assessment structure</a:t>
            </a:r>
          </a:p>
          <a:p>
            <a:pPr eaLnBrk="1" hangingPunct="1">
              <a:lnSpc>
                <a:spcPct val="130000"/>
              </a:lnSpc>
            </a:pPr>
            <a:r>
              <a:rPr lang="en-US" altLang="en-US" sz="2475"/>
              <a:t>Rental restrictions, if applicable</a:t>
            </a:r>
          </a:p>
        </p:txBody>
      </p:sp>
    </p:spTree>
    <p:extLst>
      <p:ext uri="{BB962C8B-B14F-4D97-AF65-F5344CB8AC3E}">
        <p14:creationId xmlns:p14="http://schemas.microsoft.com/office/powerpoint/2010/main" val="244360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fontScale="90000"/>
          </a:bodyPr>
          <a:lstStyle/>
          <a:p>
            <a:r>
              <a:rPr lang="en-US" sz="3100" dirty="0">
                <a:solidFill>
                  <a:schemeClr val="tx1"/>
                </a:solidFill>
              </a:rPr>
              <a:t>Financial Statistics</a:t>
            </a:r>
            <a:br>
              <a:rPr lang="en-US" sz="3100" dirty="0">
                <a:solidFill>
                  <a:schemeClr val="tx1"/>
                </a:solidFill>
              </a:rPr>
            </a:br>
            <a:r>
              <a:rPr lang="en-US" sz="3100" dirty="0" smtClean="0">
                <a:solidFill>
                  <a:schemeClr val="tx1"/>
                </a:solidFill>
              </a:rPr>
              <a:t>July 1 to March 2019 Revenues -$36,258,784</a:t>
            </a:r>
            <a:r>
              <a:rPr lang="en-US" sz="3100" dirty="0">
                <a:solidFill>
                  <a:schemeClr val="tx1"/>
                </a:solidFill>
              </a:rPr>
              <a:t/>
            </a:r>
            <a:br>
              <a:rPr lang="en-US" sz="3100" dirty="0">
                <a:solidFill>
                  <a:schemeClr val="tx1"/>
                </a:solidFill>
              </a:rPr>
            </a:br>
            <a:r>
              <a:rPr lang="en-US" sz="3100" dirty="0">
                <a:solidFill>
                  <a:schemeClr val="tx1"/>
                </a:solidFill>
              </a:rPr>
              <a:t>DRE FY 18/19 Budget 52.9 million</a:t>
            </a:r>
            <a:r>
              <a:rPr lang="en-US" dirty="0" smtClean="0">
                <a:solidFill>
                  <a:schemeClr val="tx1"/>
                </a:solidFill>
              </a:rPr>
              <a:t/>
            </a:r>
            <a:br>
              <a:rPr lang="en-US" dirty="0" smtClean="0">
                <a:solidFill>
                  <a:schemeClr val="tx1"/>
                </a:solidFill>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0589547"/>
              </p:ext>
            </p:extLst>
          </p:nvPr>
        </p:nvGraphicFramePr>
        <p:xfrm>
          <a:off x="576532" y="1981200"/>
          <a:ext cx="7043468" cy="4262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6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2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anim calcmode="lin" valueType="num">
                                      <p:cBhvr additive="base">
                                        <p:cTn id="13" dur="200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 calcmode="lin" valueType="num">
                                      <p:cBhvr additive="base">
                                        <p:cTn id="19" dur="200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chart seriesIdx="-4" categoryIdx="2" bldStep="category"/>
                                            </p:graphicEl>
                                          </p:spTgt>
                                        </p:tgtEl>
                                        <p:attrNameLst>
                                          <p:attrName>style.visibility</p:attrName>
                                        </p:attrNameLst>
                                      </p:cBhvr>
                                      <p:to>
                                        <p:strVal val="visible"/>
                                      </p:to>
                                    </p:set>
                                    <p:anim calcmode="lin" valueType="num">
                                      <p:cBhvr additive="base">
                                        <p:cTn id="25" dur="2000" fill="hold"/>
                                        <p:tgtEl>
                                          <p:spTgt spid="6">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chart seriesIdx="-4" categoryIdx="3" bldStep="category"/>
                                            </p:graphicEl>
                                          </p:spTgt>
                                        </p:tgtEl>
                                        <p:attrNameLst>
                                          <p:attrName>style.visibility</p:attrName>
                                        </p:attrNameLst>
                                      </p:cBhvr>
                                      <p:to>
                                        <p:strVal val="visible"/>
                                      </p:to>
                                    </p:set>
                                    <p:anim calcmode="lin" valueType="num">
                                      <p:cBhvr additive="base">
                                        <p:cTn id="31" dur="2000" fill="hold"/>
                                        <p:tgtEl>
                                          <p:spTgt spid="6">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idx="4294967295"/>
          </p:nvPr>
        </p:nvSpPr>
        <p:spPr>
          <a:xfrm>
            <a:off x="0" y="1044179"/>
            <a:ext cx="8153400" cy="958453"/>
          </a:xfrm>
        </p:spPr>
        <p:txBody>
          <a:bodyPr anchor="b"/>
          <a:lstStyle/>
          <a:p>
            <a:pPr algn="ctr" eaLnBrk="1" hangingPunct="1"/>
            <a:r>
              <a:rPr lang="en-US" altLang="en-US" sz="3225">
                <a:solidFill>
                  <a:schemeClr val="tx1"/>
                </a:solidFill>
              </a:rPr>
              <a:t>Where to Find More Information</a:t>
            </a:r>
          </a:p>
        </p:txBody>
      </p:sp>
      <p:sp>
        <p:nvSpPr>
          <p:cNvPr id="28674" name="Text Placeholder 5"/>
          <p:cNvSpPr>
            <a:spLocks noGrp="1"/>
          </p:cNvSpPr>
          <p:nvPr>
            <p:ph type="body" idx="4294967295"/>
          </p:nvPr>
        </p:nvSpPr>
        <p:spPr>
          <a:xfrm>
            <a:off x="236935" y="2000250"/>
            <a:ext cx="7467600" cy="800100"/>
          </a:xfrm>
        </p:spPr>
        <p:txBody>
          <a:bodyPr/>
          <a:lstStyle/>
          <a:p>
            <a:pPr marL="0" indent="0" algn="ctr" eaLnBrk="1" hangingPunct="1">
              <a:buNone/>
            </a:pPr>
            <a:r>
              <a:rPr lang="en-US" altLang="en-US" sz="3000">
                <a:solidFill>
                  <a:srgbClr val="0066FF"/>
                </a:solidFill>
              </a:rPr>
              <a:t>www.dre.ca.gov/Developers/</a:t>
            </a:r>
          </a:p>
        </p:txBody>
      </p:sp>
      <p:sp>
        <p:nvSpPr>
          <p:cNvPr id="28675" name="Content Placeholder 6"/>
          <p:cNvSpPr>
            <a:spLocks noGrp="1"/>
          </p:cNvSpPr>
          <p:nvPr>
            <p:ph sz="quarter" idx="4294967295"/>
          </p:nvPr>
        </p:nvSpPr>
        <p:spPr>
          <a:xfrm>
            <a:off x="196454" y="2834879"/>
            <a:ext cx="8153400" cy="2514600"/>
          </a:xfrm>
        </p:spPr>
        <p:txBody>
          <a:bodyPr/>
          <a:lstStyle/>
          <a:p>
            <a:pPr eaLnBrk="1" hangingPunct="1">
              <a:lnSpc>
                <a:spcPct val="80000"/>
              </a:lnSpc>
            </a:pPr>
            <a:r>
              <a:rPr lang="en-US" altLang="en-US" sz="2100"/>
              <a:t>The following publications may be of assistance:</a:t>
            </a:r>
          </a:p>
          <a:p>
            <a:pPr lvl="1" eaLnBrk="1" hangingPunct="1">
              <a:lnSpc>
                <a:spcPct val="80000"/>
              </a:lnSpc>
            </a:pPr>
            <a:r>
              <a:rPr lang="en-US" altLang="en-US" sz="2100"/>
              <a:t>Real Estate Law &amp; Reference Books</a:t>
            </a:r>
          </a:p>
          <a:p>
            <a:pPr lvl="1" eaLnBrk="1" hangingPunct="1">
              <a:lnSpc>
                <a:spcPct val="80000"/>
              </a:lnSpc>
            </a:pPr>
            <a:r>
              <a:rPr lang="en-US" altLang="en-US" sz="2100"/>
              <a:t>Residential Subdivision Buyer’s Guide </a:t>
            </a:r>
          </a:p>
          <a:p>
            <a:pPr lvl="1" eaLnBrk="1" hangingPunct="1">
              <a:lnSpc>
                <a:spcPct val="80000"/>
              </a:lnSpc>
            </a:pPr>
            <a:r>
              <a:rPr lang="en-US" altLang="en-US" sz="2100"/>
              <a:t>Guide to Understanding Residential Subdivisions in California </a:t>
            </a:r>
          </a:p>
          <a:p>
            <a:pPr lvl="1" eaLnBrk="1" hangingPunct="1">
              <a:lnSpc>
                <a:spcPct val="80000"/>
              </a:lnSpc>
            </a:pPr>
            <a:r>
              <a:rPr lang="en-US" altLang="en-US" sz="2100"/>
              <a:t>Living in a Common Interest Development</a:t>
            </a:r>
          </a:p>
          <a:p>
            <a:pPr lvl="1" eaLnBrk="1" hangingPunct="1">
              <a:lnSpc>
                <a:spcPct val="80000"/>
              </a:lnSpc>
            </a:pPr>
            <a:r>
              <a:rPr lang="en-US" altLang="en-US" sz="2100"/>
              <a:t>Subdivision Public Report Application Guide (SPRAG)</a:t>
            </a:r>
          </a:p>
          <a:p>
            <a:pPr lvl="1" eaLnBrk="1" hangingPunct="1">
              <a:lnSpc>
                <a:spcPct val="80000"/>
              </a:lnSpc>
            </a:pPr>
            <a:endParaRPr lang="en-US" altLang="en-US" sz="1950"/>
          </a:p>
        </p:txBody>
      </p:sp>
    </p:spTree>
    <p:extLst>
      <p:ext uri="{BB962C8B-B14F-4D97-AF65-F5344CB8AC3E}">
        <p14:creationId xmlns:p14="http://schemas.microsoft.com/office/powerpoint/2010/main" val="3150928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234554" y="1371600"/>
            <a:ext cx="8229600" cy="857250"/>
          </a:xfrm>
        </p:spPr>
        <p:txBody>
          <a:bodyPr vert="horz" wrap="square" lIns="0" tIns="45720" rIns="0" bIns="0" numCol="1" anchor="b" anchorCtr="0" compatLnSpc="1">
            <a:prstTxWarp prst="textNoShape">
              <a:avLst/>
            </a:prstTxWarp>
          </a:bodyPr>
          <a:lstStyle/>
          <a:p>
            <a:pPr eaLnBrk="1" hangingPunct="1"/>
            <a:r>
              <a:rPr lang="en-US" sz="3000">
                <a:solidFill>
                  <a:schemeClr val="tx1"/>
                </a:solidFill>
              </a:rPr>
              <a:t>Department of Real Estate</a:t>
            </a:r>
            <a:br>
              <a:rPr lang="en-US" sz="3000">
                <a:solidFill>
                  <a:schemeClr val="tx1"/>
                </a:solidFill>
              </a:rPr>
            </a:br>
            <a:r>
              <a:rPr lang="en-US" sz="3000">
                <a:solidFill>
                  <a:schemeClr val="tx1"/>
                </a:solidFill>
              </a:rPr>
              <a:t>Subdivisions</a:t>
            </a:r>
            <a:r>
              <a:rPr lang="en-US" sz="3000">
                <a:solidFill>
                  <a:schemeClr val="tx1"/>
                </a:solidFill>
                <a:latin typeface="Book Antiqua" pitchFamily="18" charset="0"/>
              </a:rPr>
              <a:t> </a:t>
            </a:r>
            <a:endParaRPr lang="en-US" altLang="en-US" sz="3000">
              <a:solidFill>
                <a:srgbClr val="FFFF00"/>
              </a:solidFill>
              <a:latin typeface="Book Antiqua" pitchFamily="18" charset="0"/>
            </a:endParaRPr>
          </a:p>
        </p:txBody>
      </p:sp>
      <p:pic>
        <p:nvPicPr>
          <p:cNvPr id="29698" name="Picture 1"/>
          <p:cNvPicPr>
            <a:picLocks noChangeAspect="1"/>
          </p:cNvPicPr>
          <p:nvPr/>
        </p:nvPicPr>
        <p:blipFill>
          <a:blip r:embed="rId2"/>
          <a:srcRect/>
          <a:stretch>
            <a:fillRect/>
          </a:stretch>
        </p:blipFill>
        <p:spPr bwMode="auto">
          <a:xfrm>
            <a:off x="339329" y="4370785"/>
            <a:ext cx="1828800" cy="1371600"/>
          </a:xfrm>
          <a:prstGeom prst="rect">
            <a:avLst/>
          </a:prstGeom>
          <a:noFill/>
          <a:ln w="9525">
            <a:noFill/>
            <a:miter lim="800000"/>
            <a:headEnd/>
            <a:tailEnd/>
          </a:ln>
        </p:spPr>
      </p:pic>
      <p:sp>
        <p:nvSpPr>
          <p:cNvPr id="29699" name="TextBox 2"/>
          <p:cNvSpPr txBox="1">
            <a:spLocks noChangeArrowheads="1"/>
          </p:cNvSpPr>
          <p:nvPr/>
        </p:nvSpPr>
        <p:spPr bwMode="auto">
          <a:xfrm>
            <a:off x="152400" y="2528888"/>
            <a:ext cx="6858000" cy="1708160"/>
          </a:xfrm>
          <a:prstGeom prst="rect">
            <a:avLst/>
          </a:prstGeom>
          <a:noFill/>
          <a:ln w="9525">
            <a:noFill/>
            <a:miter lim="800000"/>
            <a:headEnd/>
            <a:tailEnd/>
          </a:ln>
        </p:spPr>
        <p:txBody>
          <a:bodyPr>
            <a:spAutoFit/>
          </a:bodyPr>
          <a:lstStyle/>
          <a:p>
            <a:pPr defTabSz="342900" fontAlgn="base">
              <a:spcBef>
                <a:spcPct val="0"/>
              </a:spcBef>
              <a:spcAft>
                <a:spcPct val="0"/>
              </a:spcAft>
            </a:pPr>
            <a:r>
              <a:rPr lang="en-US" sz="2100">
                <a:solidFill>
                  <a:prstClr val="black"/>
                </a:solidFill>
                <a:latin typeface="Trebuchet MS" pitchFamily="34" charset="0"/>
                <a:cs typeface="Arial" charset="0"/>
              </a:rPr>
              <a:t>Contact:</a:t>
            </a:r>
          </a:p>
          <a:p>
            <a:pPr defTabSz="342900" fontAlgn="base">
              <a:spcBef>
                <a:spcPct val="0"/>
              </a:spcBef>
              <a:spcAft>
                <a:spcPct val="0"/>
              </a:spcAft>
            </a:pPr>
            <a:endParaRPr lang="en-US" sz="2100">
              <a:solidFill>
                <a:prstClr val="black"/>
              </a:solidFill>
              <a:latin typeface="Trebuchet MS" pitchFamily="34" charset="0"/>
              <a:cs typeface="Arial" charset="0"/>
            </a:endParaRPr>
          </a:p>
          <a:p>
            <a:pPr defTabSz="342900" fontAlgn="base">
              <a:spcBef>
                <a:spcPct val="0"/>
              </a:spcBef>
              <a:spcAft>
                <a:spcPct val="0"/>
              </a:spcAft>
            </a:pPr>
            <a:r>
              <a:rPr lang="en-US" sz="2100">
                <a:solidFill>
                  <a:prstClr val="black"/>
                </a:solidFill>
                <a:latin typeface="Trebuchet MS" pitchFamily="34" charset="0"/>
                <a:cs typeface="Arial" charset="0"/>
              </a:rPr>
              <a:t>Chris Neri</a:t>
            </a:r>
          </a:p>
          <a:p>
            <a:pPr defTabSz="342900" fontAlgn="base">
              <a:spcBef>
                <a:spcPct val="0"/>
              </a:spcBef>
              <a:spcAft>
                <a:spcPct val="0"/>
              </a:spcAft>
            </a:pPr>
            <a:r>
              <a:rPr lang="en-US" sz="2100">
                <a:solidFill>
                  <a:prstClr val="black"/>
                </a:solidFill>
                <a:latin typeface="Trebuchet MS" pitchFamily="34" charset="0"/>
                <a:cs typeface="Arial" charset="0"/>
              </a:rPr>
              <a:t>Assistant Commissioner - Subdivisions</a:t>
            </a:r>
          </a:p>
          <a:p>
            <a:pPr defTabSz="342900" fontAlgn="base">
              <a:spcBef>
                <a:spcPct val="0"/>
              </a:spcBef>
              <a:spcAft>
                <a:spcPct val="0"/>
              </a:spcAft>
            </a:pPr>
            <a:r>
              <a:rPr lang="en-US" sz="2100">
                <a:solidFill>
                  <a:prstClr val="black"/>
                </a:solidFill>
                <a:latin typeface="Trebuchet MS" pitchFamily="34" charset="0"/>
                <a:cs typeface="Arial" charset="0"/>
              </a:rPr>
              <a:t>Phone: (916) 576-8854</a:t>
            </a:r>
          </a:p>
        </p:txBody>
      </p:sp>
    </p:spTree>
    <p:extLst>
      <p:ext uri="{BB962C8B-B14F-4D97-AF65-F5344CB8AC3E}">
        <p14:creationId xmlns:p14="http://schemas.microsoft.com/office/powerpoint/2010/main" val="1102471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11"/>
          <p:cNvPicPr preferRelativeResize="0">
            <a:picLocks noChangeAspect="1" noChangeArrowheads="1"/>
          </p:cNvPicPr>
          <p:nvPr/>
        </p:nvPicPr>
        <p:blipFill>
          <a:blip r:embed="rId3" cstate="print"/>
          <a:srcRect r="-10770" b="-14285"/>
          <a:stretch>
            <a:fillRect/>
          </a:stretch>
        </p:blipFill>
        <p:spPr bwMode="auto">
          <a:xfrm>
            <a:off x="7391400" y="76200"/>
            <a:ext cx="1828800" cy="1651000"/>
          </a:xfrm>
          <a:prstGeom prst="rect">
            <a:avLst/>
          </a:prstGeom>
          <a:ln>
            <a:noFill/>
          </a:ln>
          <a:effectLst>
            <a:softEdge rad="112500"/>
          </a:effectLst>
        </p:spPr>
      </p:pic>
      <p:sp>
        <p:nvSpPr>
          <p:cNvPr id="5" name="Subtitle 4"/>
          <p:cNvSpPr>
            <a:spLocks noGrp="1"/>
          </p:cNvSpPr>
          <p:nvPr>
            <p:ph type="subTitle" idx="1"/>
          </p:nvPr>
        </p:nvSpPr>
        <p:spPr>
          <a:xfrm>
            <a:off x="609600" y="1219200"/>
            <a:ext cx="8305800" cy="2743200"/>
          </a:xfrm>
          <a:extLst/>
        </p:spPr>
        <p:txBody>
          <a:bodyPr>
            <a:noAutofit/>
          </a:bodyPr>
          <a:lstStyle/>
          <a:p>
            <a:pPr eaLnBrk="1" fontAlgn="auto" hangingPunct="1">
              <a:spcBef>
                <a:spcPts val="0"/>
              </a:spcBef>
              <a:spcAft>
                <a:spcPts val="0"/>
              </a:spcAft>
              <a:buClr>
                <a:schemeClr val="tx1">
                  <a:shade val="95000"/>
                </a:schemeClr>
              </a:buClr>
              <a:defRPr/>
            </a:pPr>
            <a:endParaRPr lang="en-US" sz="48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endParaRPr>
          </a:p>
          <a:p>
            <a:pPr algn="ctr" eaLnBrk="1" fontAlgn="auto" hangingPunct="1">
              <a:spcBef>
                <a:spcPts val="0"/>
              </a:spcBef>
              <a:spcAft>
                <a:spcPts val="0"/>
              </a:spcAft>
              <a:buClr>
                <a:schemeClr val="tx1">
                  <a:shade val="95000"/>
                </a:schemeClr>
              </a:buClr>
              <a:defRPr/>
            </a:pPr>
            <a:r>
              <a:rPr lang="en-US" sz="4800" b="1" u="sng"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Legal affairs</a:t>
            </a:r>
          </a:p>
        </p:txBody>
      </p:sp>
      <p:sp>
        <p:nvSpPr>
          <p:cNvPr id="71684" name="Text Box 9"/>
          <p:cNvSpPr txBox="1">
            <a:spLocks noChangeArrowheads="1"/>
          </p:cNvSpPr>
          <p:nvPr/>
        </p:nvSpPr>
        <p:spPr bwMode="auto">
          <a:xfrm>
            <a:off x="3124200" y="4206875"/>
            <a:ext cx="5688013" cy="230822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a:ea typeface="+mn-ea"/>
                <a:cs typeface="+mn-cs"/>
              </a:rPr>
              <a:t>Stephen Lerner</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a:ea typeface="+mn-ea"/>
                <a:cs typeface="+mn-cs"/>
              </a:rPr>
              <a:t>Assistant Commissioner</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a:ea typeface="+mn-ea"/>
                <a:cs typeface="+mn-cs"/>
              </a:rPr>
              <a:t>Legal Affairs</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2" name="Picture 1"/>
          <p:cNvPicPr>
            <a:picLocks noChangeAspect="1"/>
          </p:cNvPicPr>
          <p:nvPr/>
        </p:nvPicPr>
        <p:blipFill>
          <a:blip r:embed="rId4"/>
          <a:stretch>
            <a:fillRect/>
          </a:stretch>
        </p:blipFill>
        <p:spPr>
          <a:xfrm>
            <a:off x="762000" y="4267200"/>
            <a:ext cx="1828959" cy="1828959"/>
          </a:xfrm>
          <a:prstGeom prst="rect">
            <a:avLst/>
          </a:prstGeom>
        </p:spPr>
      </p:pic>
    </p:spTree>
    <p:extLst>
      <p:ext uri="{BB962C8B-B14F-4D97-AF65-F5344CB8AC3E}">
        <p14:creationId xmlns:p14="http://schemas.microsoft.com/office/powerpoint/2010/main" val="657543806"/>
      </p:ext>
    </p:extLst>
  </p:cSld>
  <p:clrMapOvr>
    <a:masterClrMapping/>
  </p:clrMapOvr>
  <p:transition>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914400"/>
            <a:ext cx="5867400" cy="45243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sng" strike="noStrike" kern="1200" cap="all" spc="0" normalizeH="0" baseline="0" noProof="0" dirty="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Legal affairs</a:t>
            </a:r>
          </a:p>
          <a:p>
            <a:pPr marL="0" marR="0" lvl="0" indent="0" algn="ctr" defTabSz="914400" rtl="0" eaLnBrk="1" fontAlgn="auto" latinLnBrk="0" hangingPunct="1">
              <a:lnSpc>
                <a:spcPct val="100000"/>
              </a:lnSpc>
              <a:spcBef>
                <a:spcPts val="0"/>
              </a:spcBef>
              <a:spcAft>
                <a:spcPts val="0"/>
              </a:spcAft>
              <a:buClr>
                <a:prstClr val="white">
                  <a:shade val="95000"/>
                </a:prstClr>
              </a:buClr>
              <a:buSzPct val="65000"/>
              <a:buFontTx/>
              <a:buNone/>
              <a:tabLst/>
              <a:defRPr/>
            </a:pPr>
            <a:endParaRPr kumimoji="0" lang="en-US" sz="3600" b="1" i="0" u="sng" strike="noStrike" kern="1200" cap="all" spc="0" normalizeH="0" baseline="0" noProof="0" dirty="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endParaRPr>
          </a:p>
          <a:p>
            <a:pPr marL="0" marR="0" lvl="0" indent="0" algn="l"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none" strike="noStrike" kern="1200" cap="all" spc="0" normalizeH="0" baseline="0" noProof="0" dirty="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a:t>
            </a:r>
            <a:r>
              <a:rPr kumimoji="0" lang="en-US" sz="3600" b="1" i="0" u="none" strike="noStrike" kern="1200" cap="all" spc="0" normalizeH="0" baseline="0" noProof="0" dirty="0" smtClean="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Administrative</a:t>
            </a:r>
          </a:p>
          <a:p>
            <a:pPr marL="0" marR="0" lvl="0" indent="0" algn="l"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none" strike="noStrike" kern="1200" cap="all" spc="0" normalizeH="0" baseline="0" noProof="0" dirty="0" smtClean="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Prosecutions</a:t>
            </a:r>
          </a:p>
          <a:p>
            <a:pPr marL="0" marR="0" lvl="0" indent="0" algn="l"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none" strike="noStrike" kern="1200" cap="all" spc="0" normalizeH="0" baseline="0" noProof="0" dirty="0" smtClean="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Consumer</a:t>
            </a:r>
          </a:p>
          <a:p>
            <a:pPr marL="0" marR="0" lvl="0" indent="0" algn="l"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none" strike="noStrike" kern="1200" cap="all" spc="0" normalizeH="0" baseline="0" noProof="0" dirty="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a:t>
            </a:r>
            <a:r>
              <a:rPr kumimoji="0" lang="en-US" sz="3600" b="1" i="0" u="none" strike="noStrike" kern="1200" cap="all" spc="0" normalizeH="0" baseline="0" noProof="0" dirty="0" smtClean="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recovery account</a:t>
            </a:r>
          </a:p>
          <a:p>
            <a:pPr marL="0" marR="0" lvl="0" indent="0" algn="l"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none" strike="noStrike" kern="1200" cap="all" spc="0" normalizeH="0" baseline="0" noProof="0" dirty="0" smtClean="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Statutes</a:t>
            </a:r>
          </a:p>
          <a:p>
            <a:pPr marL="0" marR="0" lvl="0" indent="0" algn="l" defTabSz="914400" rtl="0" eaLnBrk="1" fontAlgn="auto" latinLnBrk="0" hangingPunct="1">
              <a:lnSpc>
                <a:spcPct val="100000"/>
              </a:lnSpc>
              <a:spcBef>
                <a:spcPts val="0"/>
              </a:spcBef>
              <a:spcAft>
                <a:spcPts val="0"/>
              </a:spcAft>
              <a:buClr>
                <a:prstClr val="white">
                  <a:shade val="95000"/>
                </a:prstClr>
              </a:buClr>
              <a:buSzPct val="65000"/>
              <a:buFontTx/>
              <a:buNone/>
              <a:tabLst/>
              <a:defRPr/>
            </a:pPr>
            <a:r>
              <a:rPr kumimoji="0" lang="en-US" sz="3600" b="1" i="0" u="none" strike="noStrike" kern="1200" cap="all" spc="0" normalizeH="0" baseline="0" noProof="0" dirty="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  </a:t>
            </a:r>
            <a:r>
              <a:rPr kumimoji="0" lang="en-US" sz="3600" b="1" i="0" u="none" strike="noStrike" kern="1200" cap="all" spc="0" normalizeH="0" baseline="0" noProof="0" dirty="0" smtClean="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rPr>
              <a:t>Regulations</a:t>
            </a:r>
            <a:endParaRPr kumimoji="0" lang="en-US" sz="3600" b="1" i="0" u="none" strike="noStrike" kern="1200" cap="all" spc="0" normalizeH="0" baseline="0" noProof="0" dirty="0">
              <a:ln w="10541" cmpd="sng">
                <a:solidFill>
                  <a:srgbClr val="EEECE1">
                    <a:lumMod val="75000"/>
                  </a:srgbClr>
                </a:solidFill>
                <a:prstDash val="solid"/>
              </a:ln>
              <a:solidFill>
                <a:prstClr val="black"/>
              </a:solidFill>
              <a:effectLst>
                <a:outerShdw blurRad="38100" dist="38100" dir="2700000" algn="tl">
                  <a:srgbClr val="000000">
                    <a:alpha val="43137"/>
                  </a:srgbClr>
                </a:outerShdw>
              </a:effectLst>
              <a:uLnTx/>
              <a:uFillTx/>
              <a:latin typeface="High Tower Text" pitchFamily="18" charset="0"/>
              <a:ea typeface="+mn-ea"/>
              <a:cs typeface="+mn-cs"/>
            </a:endParaRPr>
          </a:p>
        </p:txBody>
      </p:sp>
    </p:spTree>
    <p:extLst>
      <p:ext uri="{BB962C8B-B14F-4D97-AF65-F5344CB8AC3E}">
        <p14:creationId xmlns:p14="http://schemas.microsoft.com/office/powerpoint/2010/main" val="938908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rPr>
              <a:t>Legal Affairs</a:t>
            </a:r>
            <a:endParaRPr lang="en-US" sz="4800" dirty="0">
              <a:solidFill>
                <a:schemeClr val="tx1"/>
              </a:solidFill>
            </a:endParaRPr>
          </a:p>
        </p:txBody>
      </p:sp>
      <p:sp>
        <p:nvSpPr>
          <p:cNvPr id="4" name="Rectangle 3"/>
          <p:cNvSpPr/>
          <p:nvPr/>
        </p:nvSpPr>
        <p:spPr>
          <a:xfrm>
            <a:off x="457200" y="1997838"/>
            <a:ext cx="7772400" cy="3539430"/>
          </a:xfrm>
          <a:prstGeom prst="rect">
            <a:avLst/>
          </a:prstGeom>
        </p:spPr>
        <p:txBody>
          <a:bodyPr wrap="square">
            <a:spAutoFit/>
          </a:bodyPr>
          <a:lstStyle/>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Offices</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Los Angeles</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Sacramento</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Operational Units</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Los Angeles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Administrative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Prosecution Unit</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Sacramento Administrative Prosecution Unit</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Consumer Recovery Account</a:t>
            </a: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Special Projects/General Law</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6243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rPr>
              <a:t>Legal Affairs</a:t>
            </a:r>
            <a:endParaRPr lang="en-US" sz="4800" dirty="0">
              <a:solidFill>
                <a:schemeClr val="tx1"/>
              </a:solidFill>
            </a:endParaRPr>
          </a:p>
        </p:txBody>
      </p:sp>
      <p:sp>
        <p:nvSpPr>
          <p:cNvPr id="4" name="Rectangle 3"/>
          <p:cNvSpPr/>
          <p:nvPr/>
        </p:nvSpPr>
        <p:spPr>
          <a:xfrm>
            <a:off x="457200" y="1997838"/>
            <a:ext cx="7772400" cy="5693866"/>
          </a:xfrm>
          <a:prstGeom prst="rect">
            <a:avLst/>
          </a:prstGeom>
        </p:spPr>
        <p:txBody>
          <a:bodyPr wrap="square">
            <a:spAutoFit/>
          </a:bodyPr>
          <a:lstStyle/>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Disciplinary Tools</a:t>
            </a:r>
            <a:endParaRPr kumimoji="0" lang="en-US" sz="28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Revocation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Restriction</a:t>
            </a: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Suspension</a:t>
            </a: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Surrender</a:t>
            </a: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Public </a:t>
            </a:r>
            <a:r>
              <a:rPr kumimoji="0" lang="en-US" sz="2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Reproval</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Corrective Action Letter</a:t>
            </a: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Cite and Fine</a:t>
            </a: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Desist and Refrain Order</a:t>
            </a:r>
          </a:p>
          <a:p>
            <a:pPr marL="559594"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Bar Order</a:t>
            </a:r>
          </a:p>
          <a:p>
            <a:pPr marL="102394"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102394"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102394"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3" name="Picture 2"/>
          <p:cNvPicPr>
            <a:picLocks noChangeAspect="1"/>
          </p:cNvPicPr>
          <p:nvPr/>
        </p:nvPicPr>
        <p:blipFill>
          <a:blip r:embed="rId2"/>
          <a:stretch>
            <a:fillRect/>
          </a:stretch>
        </p:blipFill>
        <p:spPr>
          <a:xfrm>
            <a:off x="6019800" y="4572000"/>
            <a:ext cx="2837250" cy="1680973"/>
          </a:xfrm>
          <a:prstGeom prst="rect">
            <a:avLst/>
          </a:prstGeom>
        </p:spPr>
      </p:pic>
    </p:spTree>
    <p:extLst>
      <p:ext uri="{BB962C8B-B14F-4D97-AF65-F5344CB8AC3E}">
        <p14:creationId xmlns:p14="http://schemas.microsoft.com/office/powerpoint/2010/main" val="550597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304800"/>
            <a:ext cx="8001000" cy="1066800"/>
          </a:xfrm>
          <a:extLst/>
        </p:spPr>
        <p:txBody>
          <a:bodyPr>
            <a:noAutofit/>
          </a:bodyPr>
          <a:lstStyle/>
          <a:p>
            <a:pPr algn="ctr" eaLnBrk="1" fontAlgn="auto" hangingPunct="1">
              <a:spcBef>
                <a:spcPts val="0"/>
              </a:spcBef>
              <a:spcAft>
                <a:spcPts val="0"/>
              </a:spcAft>
              <a:buClr>
                <a:schemeClr val="tx1">
                  <a:shade val="95000"/>
                </a:schemeClr>
              </a:buClr>
              <a:defRPr/>
            </a:pPr>
            <a:r>
              <a:rPr lang="en-US" sz="32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Legal Affairs</a:t>
            </a:r>
          </a:p>
          <a:p>
            <a:pPr algn="ctr" eaLnBrk="1" fontAlgn="auto" hangingPunct="1">
              <a:spcBef>
                <a:spcPts val="0"/>
              </a:spcBef>
              <a:spcAft>
                <a:spcPts val="0"/>
              </a:spcAft>
              <a:buClr>
                <a:schemeClr val="tx1">
                  <a:shade val="95000"/>
                </a:schemeClr>
              </a:buClr>
              <a:defRPr/>
            </a:pPr>
            <a:r>
              <a:rPr lang="en-US" sz="32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Disposition of Cases</a:t>
            </a:r>
          </a:p>
        </p:txBody>
      </p:sp>
      <p:graphicFrame>
        <p:nvGraphicFramePr>
          <p:cNvPr id="2" name="Table 1"/>
          <p:cNvGraphicFramePr>
            <a:graphicFrameLocks noGrp="1"/>
          </p:cNvGraphicFramePr>
          <p:nvPr>
            <p:extLst/>
          </p:nvPr>
        </p:nvGraphicFramePr>
        <p:xfrm>
          <a:off x="381000" y="1447800"/>
          <a:ext cx="8229600" cy="5257800"/>
        </p:xfrm>
        <a:graphic>
          <a:graphicData uri="http://schemas.openxmlformats.org/drawingml/2006/table">
            <a:tbl>
              <a:tblPr/>
              <a:tblGrid>
                <a:gridCol w="4800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38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cs typeface="Arial" charset="0"/>
                        </a:rPr>
                        <a:t>Category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cs typeface="Arial" charset="0"/>
                        </a:rPr>
                        <a:t>July 1, 2018 – March 31, 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Desist &amp; Refrain Orders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License Suspensions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License Surrenders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License Revocations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Case Dismissals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Public Reprovals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Stipulations &amp; Waivers/Agreements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Application Denials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License Denials and Restrictions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8" charset="0"/>
                          <a:cs typeface="Arial" charset="0"/>
                        </a:rPr>
                        <a:t>Bar Orders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Book Antiqua" pitchFamily="18"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38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Book Antiqua" pitchFamily="18" charset="0"/>
                          <a:cs typeface="Arial"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cs typeface="Arial" charset="0"/>
                        </a:rPr>
                        <a:t>791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69838175"/>
      </p:ext>
    </p:extLst>
  </p:cSld>
  <p:clrMapOvr>
    <a:masterClrMapping/>
  </p:clrMapOvr>
  <p:transition>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219200"/>
            <a:ext cx="8305800" cy="2743200"/>
          </a:xfrm>
          <a:extLst/>
        </p:spPr>
        <p:txBody>
          <a:bodyPr>
            <a:noAutofit/>
          </a:bodyPr>
          <a:lstStyle/>
          <a:p>
            <a:pPr eaLnBrk="1" fontAlgn="auto" hangingPunct="1">
              <a:spcBef>
                <a:spcPts val="0"/>
              </a:spcBef>
              <a:spcAft>
                <a:spcPts val="0"/>
              </a:spcAft>
              <a:buClr>
                <a:schemeClr val="tx1">
                  <a:shade val="95000"/>
                </a:schemeClr>
              </a:buClr>
              <a:defRPr/>
            </a:pPr>
            <a:endParaRPr lang="en-US" sz="48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endParaRPr>
          </a:p>
          <a:p>
            <a:pPr algn="ctr" eaLnBrk="1" fontAlgn="auto" hangingPunct="1">
              <a:spcBef>
                <a:spcPts val="0"/>
              </a:spcBef>
              <a:spcAft>
                <a:spcPts val="0"/>
              </a:spcAft>
              <a:buClr>
                <a:schemeClr val="tx1">
                  <a:shade val="95000"/>
                </a:schemeClr>
              </a:buClr>
              <a:defRPr/>
            </a:pPr>
            <a:r>
              <a:rPr lang="en-US" sz="4000" b="1" cap="all" dirty="0" smtClean="0">
                <a:ln w="10541" cmpd="sng">
                  <a:solidFill>
                    <a:schemeClr val="tx2">
                      <a:lumMod val="75000"/>
                    </a:schemeClr>
                  </a:solidFill>
                  <a:prstDash val="solid"/>
                </a:ln>
                <a:solidFill>
                  <a:schemeClr val="tx2">
                    <a:lumMod val="75000"/>
                  </a:schemeClr>
                </a:solidFill>
                <a:effectLst>
                  <a:outerShdw blurRad="38100" dist="38100" dir="2700000" algn="tl">
                    <a:srgbClr val="000000">
                      <a:alpha val="43137"/>
                    </a:srgbClr>
                  </a:outerShdw>
                </a:effectLst>
                <a:latin typeface="High Tower Text" pitchFamily="18" charset="0"/>
              </a:rPr>
              <a:t>Consumer Recovery Account</a:t>
            </a:r>
          </a:p>
        </p:txBody>
      </p:sp>
    </p:spTree>
    <p:extLst>
      <p:ext uri="{BB962C8B-B14F-4D97-AF65-F5344CB8AC3E}">
        <p14:creationId xmlns:p14="http://schemas.microsoft.com/office/powerpoint/2010/main" val="1509511855"/>
      </p:ext>
    </p:extLst>
  </p:cSld>
  <p:clrMapOvr>
    <a:masterClrMapping/>
  </p:clrMapOvr>
  <p:transition>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458200" cy="1211614"/>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High Tower Text" pitchFamily="18" charset="0"/>
                <a:ea typeface="Calibri"/>
                <a:cs typeface="Times New Roman"/>
              </a:rPr>
              <a:t>Consumer </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igh Tower Text" pitchFamily="18" charset="0"/>
                <a:ea typeface="Calibri"/>
                <a:cs typeface="Times New Roman"/>
              </a:rPr>
              <a:t>Recovery </a:t>
            </a:r>
            <a:r>
              <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High Tower Text" pitchFamily="18" charset="0"/>
                <a:ea typeface="Calibri"/>
                <a:cs typeface="Times New Roman"/>
              </a:rPr>
              <a:t>Account</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igh Tower Text" pitchFamily="18" charset="0"/>
              <a:ea typeface="Calibri"/>
              <a:cs typeface="Times New Roman"/>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High Tower Text" pitchFamily="18" charset="0"/>
                <a:ea typeface="+mn-ea"/>
                <a:cs typeface="Times New Roman"/>
              </a:rPr>
              <a:t>(July 1, 2018 – March 31, 2019)</a:t>
            </a:r>
            <a:endParaRPr kumimoji="0" lang="en-US" sz="1800" b="1" i="0" u="none" strike="noStrike" kern="1200" cap="none" spc="0" normalizeH="0" baseline="0" noProof="0" dirty="0">
              <a:ln>
                <a:noFill/>
              </a:ln>
              <a:solidFill>
                <a:prstClr val="black"/>
              </a:solidFill>
              <a:effectLst/>
              <a:uLnTx/>
              <a:uFillTx/>
              <a:latin typeface="Book Antiqua" pitchFamily="18" charset="0"/>
              <a:ea typeface="+mn-ea"/>
              <a:cs typeface="Arial" charset="0"/>
            </a:endParaRPr>
          </a:p>
        </p:txBody>
      </p:sp>
      <p:graphicFrame>
        <p:nvGraphicFramePr>
          <p:cNvPr id="21532" name="Group 28"/>
          <p:cNvGraphicFramePr>
            <a:graphicFrameLocks noGrp="1"/>
          </p:cNvGraphicFramePr>
          <p:nvPr>
            <p:extLst/>
          </p:nvPr>
        </p:nvGraphicFramePr>
        <p:xfrm>
          <a:off x="457200" y="2514600"/>
          <a:ext cx="7696200" cy="3288285"/>
        </p:xfrm>
        <a:graphic>
          <a:graphicData uri="http://schemas.openxmlformats.org/drawingml/2006/table">
            <a:tbl>
              <a:tblPr/>
              <a:tblGrid>
                <a:gridCol w="1947863">
                  <a:extLst>
                    <a:ext uri="{9D8B030D-6E8A-4147-A177-3AD203B41FA5}">
                      <a16:colId xmlns:a16="http://schemas.microsoft.com/office/drawing/2014/main" val="20000"/>
                    </a:ext>
                  </a:extLst>
                </a:gridCol>
                <a:gridCol w="3117850">
                  <a:extLst>
                    <a:ext uri="{9D8B030D-6E8A-4147-A177-3AD203B41FA5}">
                      <a16:colId xmlns:a16="http://schemas.microsoft.com/office/drawing/2014/main" val="20001"/>
                    </a:ext>
                  </a:extLst>
                </a:gridCol>
                <a:gridCol w="2630487">
                  <a:extLst>
                    <a:ext uri="{9D8B030D-6E8A-4147-A177-3AD203B41FA5}">
                      <a16:colId xmlns:a16="http://schemas.microsoft.com/office/drawing/2014/main" val="20002"/>
                    </a:ext>
                  </a:extLst>
                </a:gridCol>
              </a:tblGrid>
              <a:tr h="1296988">
                <a:tc gridSpan="2">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1" i="0" u="none" strike="noStrike" cap="none" normalizeH="0" baseline="0" dirty="0" smtClean="0">
                          <a:ln>
                            <a:noFill/>
                          </a:ln>
                          <a:solidFill>
                            <a:srgbClr val="FFFFFF"/>
                          </a:solidFill>
                          <a:effectLst/>
                          <a:latin typeface="Book Antiqua" pitchFamily="18" charset="0"/>
                          <a:cs typeface="Arial" charset="0"/>
                        </a:rPr>
                        <a:t> </a:t>
                      </a:r>
                      <a:r>
                        <a:rPr kumimoji="0" lang="en-US" sz="2800" b="1" i="0" u="none" strike="noStrike" cap="none" normalizeH="0" baseline="0" dirty="0" smtClean="0">
                          <a:ln>
                            <a:noFill/>
                          </a:ln>
                          <a:solidFill>
                            <a:schemeClr val="tx1"/>
                          </a:solidFill>
                          <a:effectLst/>
                          <a:latin typeface="Book Antiqua" pitchFamily="18" charset="0"/>
                          <a:cs typeface="Arial" charset="0"/>
                        </a:rPr>
                        <a:t>Category</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1" i="0" u="none" strike="noStrike" cap="none" normalizeH="0" baseline="0" dirty="0" smtClean="0">
                          <a:ln>
                            <a:noFill/>
                          </a:ln>
                          <a:solidFill>
                            <a:schemeClr val="tx1"/>
                          </a:solidFill>
                          <a:effectLst/>
                          <a:latin typeface="Book Antiqua" pitchFamily="18" charset="0"/>
                          <a:cs typeface="Arial" charset="0"/>
                        </a:rPr>
                        <a:t>Total</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688">
                <a:tc gridSpan="2">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1" i="0" u="none" strike="noStrike" cap="none" normalizeH="0" baseline="0" dirty="0" smtClean="0">
                          <a:ln>
                            <a:noFill/>
                          </a:ln>
                          <a:solidFill>
                            <a:srgbClr val="FFFFFF"/>
                          </a:solidFill>
                          <a:effectLst/>
                          <a:latin typeface="Book Antiqua" pitchFamily="18" charset="0"/>
                          <a:cs typeface="Arial" charset="0"/>
                        </a:rPr>
                        <a:t>Claims Filed</a:t>
                      </a:r>
                      <a:endParaRPr kumimoji="0" lang="en-US" sz="2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141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20688">
                <a:tc rowSpan="2">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Book Antiqua" pitchFamily="18" charset="0"/>
                          <a:cs typeface="Arial" charset="0"/>
                        </a:rPr>
                        <a:t>Disposition of Claims</a:t>
                      </a:r>
                      <a:endParaRPr kumimoji="0" lang="en-US" sz="2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0" i="0" u="none" strike="noStrike" cap="none" normalizeH="0" baseline="0" dirty="0" smtClean="0">
                          <a:ln>
                            <a:noFill/>
                          </a:ln>
                          <a:solidFill>
                            <a:srgbClr val="000000"/>
                          </a:solidFill>
                          <a:effectLst/>
                          <a:latin typeface="Book Antiqua" pitchFamily="18" charset="0"/>
                          <a:cs typeface="Arial" charset="0"/>
                        </a:rPr>
                        <a:t>Paid</a:t>
                      </a:r>
                      <a:endParaRPr kumimoji="0" 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53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19113">
                <a:tc vMerge="1">
                  <a:txBody>
                    <a:bodyPr/>
                    <a:lstStyle/>
                    <a:p>
                      <a:endParaRPr lang="en-US"/>
                    </a:p>
                  </a:txBody>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0" i="0" u="none" strike="noStrike" cap="none" normalizeH="0" baseline="0" dirty="0" smtClean="0">
                          <a:ln>
                            <a:noFill/>
                          </a:ln>
                          <a:solidFill>
                            <a:srgbClr val="000000"/>
                          </a:solidFill>
                          <a:effectLst/>
                          <a:latin typeface="Book Antiqua" pitchFamily="18" charset="0"/>
                          <a:cs typeface="Arial" charset="0"/>
                        </a:rPr>
                        <a:t>Denied</a:t>
                      </a:r>
                      <a:endParaRPr kumimoji="0" 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24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82600">
                <a:tc gridSpan="2">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sz="2800" b="1" i="0" u="none" strike="noStrike" cap="none" normalizeH="0" baseline="0" dirty="0" smtClean="0">
                          <a:ln>
                            <a:noFill/>
                          </a:ln>
                          <a:solidFill>
                            <a:srgbClr val="FFFFFF"/>
                          </a:solidFill>
                          <a:effectLst/>
                          <a:latin typeface="Book Antiqua" pitchFamily="18" charset="0"/>
                          <a:cs typeface="Arial" charset="0"/>
                        </a:rPr>
                        <a:t>Amount Paid</a:t>
                      </a:r>
                      <a:endParaRPr kumimoji="0" lang="en-US" sz="2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$2,473,434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6105869"/>
      </p:ext>
    </p:extLst>
  </p:cSld>
  <p:clrMapOvr>
    <a:masterClrMapping/>
  </p:clrMapOvr>
  <p:transition>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437317"/>
          </a:xfrm>
        </p:spPr>
        <p:txBody>
          <a:bodyPr>
            <a:spAutoFit/>
          </a:bodyPr>
          <a:lstStyle/>
          <a:p>
            <a:pPr eaLnBrk="1" fontAlgn="auto" hangingPunct="1">
              <a:lnSpc>
                <a:spcPct val="115000"/>
              </a:lnSpc>
              <a:spcBef>
                <a:spcPts val="0"/>
              </a:spcBef>
              <a:spcAft>
                <a:spcPts val="1000"/>
              </a:spcAft>
              <a:defRPr/>
            </a:pPr>
            <a:r>
              <a:rPr lang="en-US" sz="2800" dirty="0" smtClean="0">
                <a:solidFill>
                  <a:schemeClr val="tx1"/>
                </a:solidFill>
                <a:effectLst>
                  <a:outerShdw blurRad="38100" dist="38100" dir="2700000" algn="tl">
                    <a:srgbClr val="000000">
                      <a:alpha val="43137"/>
                    </a:srgbClr>
                  </a:outerShdw>
                </a:effectLst>
                <a:latin typeface="High Tower Text" pitchFamily="18" charset="0"/>
                <a:ea typeface="Calibri"/>
                <a:cs typeface="Times New Roman"/>
              </a:rPr>
              <a:t>Consumer Recovery Account</a:t>
            </a:r>
            <a:br>
              <a:rPr lang="en-US" sz="2800" dirty="0" smtClean="0">
                <a:solidFill>
                  <a:schemeClr val="tx1"/>
                </a:solidFill>
                <a:effectLst>
                  <a:outerShdw blurRad="38100" dist="38100" dir="2700000" algn="tl">
                    <a:srgbClr val="000000">
                      <a:alpha val="43137"/>
                    </a:srgbClr>
                  </a:outerShdw>
                </a:effectLst>
                <a:latin typeface="High Tower Text" pitchFamily="18" charset="0"/>
                <a:ea typeface="Calibri"/>
                <a:cs typeface="Times New Roman"/>
              </a:rPr>
            </a:br>
            <a:r>
              <a:rPr lang="en-US" sz="2800" dirty="0" smtClean="0">
                <a:solidFill>
                  <a:schemeClr val="tx1"/>
                </a:solidFill>
                <a:latin typeface="High Tower Text" panose="02040502050506030303" pitchFamily="18" charset="0"/>
              </a:rPr>
              <a:t>Claims Filed &amp; Total Amount Paid</a:t>
            </a:r>
            <a:br>
              <a:rPr lang="en-US" sz="2800" dirty="0" smtClean="0">
                <a:solidFill>
                  <a:schemeClr val="tx1"/>
                </a:solidFill>
                <a:latin typeface="High Tower Text" panose="02040502050506030303" pitchFamily="18" charset="0"/>
              </a:rPr>
            </a:br>
            <a:r>
              <a:rPr lang="en-US" sz="2000" dirty="0" smtClean="0">
                <a:solidFill>
                  <a:schemeClr val="tx1"/>
                </a:solidFill>
                <a:latin typeface="High Tower Text" panose="02040502050506030303" pitchFamily="18" charset="0"/>
              </a:rPr>
              <a:t>(Fiscal Year)</a:t>
            </a:r>
            <a:endParaRPr lang="en-US" sz="2000" dirty="0">
              <a:solidFill>
                <a:schemeClr val="tx1"/>
              </a:solidFill>
              <a:effectLst>
                <a:outerShdw blurRad="38100" dist="38100" dir="2700000" algn="tl">
                  <a:srgbClr val="000000">
                    <a:alpha val="43137"/>
                  </a:srgbClr>
                </a:outerShdw>
              </a:effectLst>
              <a:latin typeface="High Tower Text" pitchFamily="18" charset="0"/>
              <a:ea typeface="Calibri"/>
              <a:cs typeface="Times New Roman"/>
            </a:endParaRPr>
          </a:p>
        </p:txBody>
      </p:sp>
      <p:graphicFrame>
        <p:nvGraphicFramePr>
          <p:cNvPr id="5" name="Content Placeholder 4"/>
          <p:cNvGraphicFramePr>
            <a:graphicFrameLocks noGrp="1"/>
          </p:cNvGraphicFramePr>
          <p:nvPr>
            <p:ph idx="1"/>
            <p:extLst/>
          </p:nvPr>
        </p:nvGraphicFramePr>
        <p:xfrm>
          <a:off x="304800" y="1905000"/>
          <a:ext cx="8382000" cy="394778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33484">
                <a:tc gridSpan="2">
                  <a:txBody>
                    <a:bodyPr/>
                    <a:lstStyle/>
                    <a:p>
                      <a:pPr algn="ctr"/>
                      <a:r>
                        <a:rPr lang="en-US" sz="1800" dirty="0" smtClean="0">
                          <a:solidFill>
                            <a:schemeClr val="tx1"/>
                          </a:solidFill>
                        </a:rPr>
                        <a:t>Claims Filed</a:t>
                      </a:r>
                      <a:endParaRPr lang="en-US" sz="1800" dirty="0">
                        <a:solidFill>
                          <a:schemeClr val="tx1"/>
                        </a:solidFill>
                      </a:endParaRPr>
                    </a:p>
                  </a:txBody>
                  <a:tcPr marT="45727" marB="45727">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533484">
                <a:tc>
                  <a:txBody>
                    <a:bodyPr/>
                    <a:lstStyle/>
                    <a:p>
                      <a:pPr algn="ctr"/>
                      <a:r>
                        <a:rPr lang="en-US" sz="1800" dirty="0" smtClean="0"/>
                        <a:t>FY 13/14</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153</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180">
                <a:tc>
                  <a:txBody>
                    <a:bodyPr/>
                    <a:lstStyle/>
                    <a:p>
                      <a:pPr algn="ctr"/>
                      <a:r>
                        <a:rPr lang="en-US" sz="1800" dirty="0" smtClean="0"/>
                        <a:t>FY</a:t>
                      </a:r>
                      <a:r>
                        <a:rPr lang="en-US" sz="1800" baseline="0" dirty="0" smtClean="0"/>
                        <a:t> 14/15</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kern="1200" dirty="0" smtClean="0">
                          <a:solidFill>
                            <a:schemeClr val="dk1"/>
                          </a:solidFill>
                          <a:effectLst/>
                          <a:latin typeface="+mn-lt"/>
                          <a:ea typeface="+mn-ea"/>
                          <a:cs typeface="+mn-cs"/>
                        </a:rPr>
                        <a:t>154</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180">
                <a:tc>
                  <a:txBody>
                    <a:bodyPr/>
                    <a:lstStyle/>
                    <a:p>
                      <a:pPr algn="ctr"/>
                      <a:r>
                        <a:rPr lang="en-US" sz="1800" dirty="0" smtClean="0"/>
                        <a:t>FY</a:t>
                      </a:r>
                      <a:r>
                        <a:rPr lang="en-US" sz="1800" baseline="0" dirty="0" smtClean="0"/>
                        <a:t> 15/16</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kern="1200" dirty="0" smtClean="0">
                          <a:solidFill>
                            <a:schemeClr val="dk1"/>
                          </a:solidFill>
                          <a:effectLst/>
                          <a:latin typeface="+mn-lt"/>
                          <a:ea typeface="+mn-ea"/>
                          <a:cs typeface="+mn-cs"/>
                        </a:rPr>
                        <a:t>74</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33484">
                <a:tc>
                  <a:txBody>
                    <a:bodyPr/>
                    <a:lstStyle/>
                    <a:p>
                      <a:pPr algn="ctr"/>
                      <a:r>
                        <a:rPr lang="en-US" sz="1800" dirty="0" smtClean="0"/>
                        <a:t>FY</a:t>
                      </a:r>
                      <a:r>
                        <a:rPr lang="en-US" sz="1800" baseline="0" dirty="0" smtClean="0"/>
                        <a:t> 16/17</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52</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3484">
                <a:tc>
                  <a:txBody>
                    <a:bodyPr/>
                    <a:lstStyle/>
                    <a:p>
                      <a:pPr algn="ctr"/>
                      <a:r>
                        <a:rPr lang="en-US" sz="1800" dirty="0" smtClean="0"/>
                        <a:t>FY</a:t>
                      </a:r>
                      <a:r>
                        <a:rPr lang="en-US" sz="1800" baseline="0" dirty="0" smtClean="0"/>
                        <a:t> 17/18</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66</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197346"/>
                  </a:ext>
                </a:extLst>
              </a:tr>
              <a:tr h="533484">
                <a:tc>
                  <a:txBody>
                    <a:bodyPr/>
                    <a:lstStyle/>
                    <a:p>
                      <a:pPr algn="ctr"/>
                      <a:r>
                        <a:rPr lang="en-US" sz="1800" baseline="0" dirty="0" smtClean="0"/>
                        <a:t>7/1/18 - 3/3/1/19</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141</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690074"/>
                  </a:ext>
                </a:extLst>
              </a:tr>
            </a:tbl>
          </a:graphicData>
        </a:graphic>
      </p:graphicFrame>
    </p:spTree>
    <p:extLst>
      <p:ext uri="{BB962C8B-B14F-4D97-AF65-F5344CB8AC3E}">
        <p14:creationId xmlns:p14="http://schemas.microsoft.com/office/powerpoint/2010/main" val="1118523323"/>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343"/>
            <a:ext cx="8338868" cy="1592457"/>
          </a:xfrm>
        </p:spPr>
        <p:txBody>
          <a:bodyPr>
            <a:normAutofit/>
          </a:bodyPr>
          <a:lstStyle/>
          <a:p>
            <a:r>
              <a:rPr lang="en-US" sz="2800" dirty="0">
                <a:solidFill>
                  <a:schemeClr val="tx1"/>
                </a:solidFill>
              </a:rPr>
              <a:t>Financial Statistics</a:t>
            </a:r>
            <a:br>
              <a:rPr lang="en-US" sz="2800" dirty="0">
                <a:solidFill>
                  <a:schemeClr val="tx1"/>
                </a:solidFill>
              </a:rPr>
            </a:br>
            <a:r>
              <a:rPr lang="en-US" sz="2800" dirty="0" smtClean="0">
                <a:solidFill>
                  <a:schemeClr val="tx1"/>
                </a:solidFill>
              </a:rPr>
              <a:t>July 1 to March </a:t>
            </a:r>
            <a:r>
              <a:rPr lang="en-US" sz="2800" dirty="0">
                <a:solidFill>
                  <a:schemeClr val="tx1"/>
                </a:solidFill>
              </a:rPr>
              <a:t>2019 </a:t>
            </a:r>
            <a:r>
              <a:rPr lang="en-US" sz="2800" dirty="0" smtClean="0">
                <a:solidFill>
                  <a:schemeClr val="tx1"/>
                </a:solidFill>
              </a:rPr>
              <a:t>Expenditures -$35,189,209</a:t>
            </a:r>
            <a:br>
              <a:rPr lang="en-US" sz="2800" dirty="0" smtClean="0">
                <a:solidFill>
                  <a:schemeClr val="tx1"/>
                </a:solidFill>
              </a:rPr>
            </a:br>
            <a:r>
              <a:rPr lang="en-US" sz="2800" dirty="0" smtClean="0">
                <a:solidFill>
                  <a:schemeClr val="tx1"/>
                </a:solidFill>
              </a:rPr>
              <a:t>DRE FY 18/19 Budget 52.9 million</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0304019"/>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988394129"/>
              </p:ext>
            </p:extLst>
          </p:nvPr>
        </p:nvGraphicFramePr>
        <p:xfrm>
          <a:off x="533400" y="2038154"/>
          <a:ext cx="7500668" cy="4438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2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13" dur="2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19" dur="2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25" dur="2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31" dur="2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37" dur="2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Graphic spid="7" grpId="0">
        <p:bldSub>
          <a:bldChart bld="category"/>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1437317"/>
          </a:xfrm>
        </p:spPr>
        <p:txBody>
          <a:bodyPr>
            <a:spAutoFit/>
          </a:bodyPr>
          <a:lstStyle/>
          <a:p>
            <a:pPr eaLnBrk="1" fontAlgn="auto" hangingPunct="1">
              <a:lnSpc>
                <a:spcPct val="115000"/>
              </a:lnSpc>
              <a:spcBef>
                <a:spcPts val="0"/>
              </a:spcBef>
              <a:spcAft>
                <a:spcPts val="1000"/>
              </a:spcAft>
              <a:defRPr/>
            </a:pPr>
            <a:r>
              <a:rPr lang="en-US" sz="2800" dirty="0" smtClean="0">
                <a:solidFill>
                  <a:schemeClr val="tx1"/>
                </a:solidFill>
                <a:effectLst>
                  <a:outerShdw blurRad="38100" dist="38100" dir="2700000" algn="tl">
                    <a:srgbClr val="000000">
                      <a:alpha val="43137"/>
                    </a:srgbClr>
                  </a:outerShdw>
                </a:effectLst>
                <a:latin typeface="High Tower Text" pitchFamily="18" charset="0"/>
                <a:ea typeface="Calibri"/>
                <a:cs typeface="Times New Roman"/>
              </a:rPr>
              <a:t>Consumer Recovery Account</a:t>
            </a:r>
            <a:br>
              <a:rPr lang="en-US" sz="2800" dirty="0" smtClean="0">
                <a:solidFill>
                  <a:schemeClr val="tx1"/>
                </a:solidFill>
                <a:effectLst>
                  <a:outerShdw blurRad="38100" dist="38100" dir="2700000" algn="tl">
                    <a:srgbClr val="000000">
                      <a:alpha val="43137"/>
                    </a:srgbClr>
                  </a:outerShdw>
                </a:effectLst>
                <a:latin typeface="High Tower Text" pitchFamily="18" charset="0"/>
                <a:ea typeface="Calibri"/>
                <a:cs typeface="Times New Roman"/>
              </a:rPr>
            </a:br>
            <a:r>
              <a:rPr lang="en-US" sz="2800" dirty="0" smtClean="0">
                <a:solidFill>
                  <a:schemeClr val="tx1"/>
                </a:solidFill>
                <a:latin typeface="High Tower Text" panose="02040502050506030303" pitchFamily="18" charset="0"/>
              </a:rPr>
              <a:t>Claims Filed &amp; Total Amount Paid</a:t>
            </a:r>
            <a:br>
              <a:rPr lang="en-US" sz="2800" dirty="0" smtClean="0">
                <a:solidFill>
                  <a:schemeClr val="tx1"/>
                </a:solidFill>
                <a:latin typeface="High Tower Text" panose="02040502050506030303" pitchFamily="18" charset="0"/>
              </a:rPr>
            </a:br>
            <a:r>
              <a:rPr lang="en-US" sz="2000" dirty="0" smtClean="0">
                <a:solidFill>
                  <a:schemeClr val="tx1"/>
                </a:solidFill>
                <a:latin typeface="High Tower Text" panose="02040502050506030303" pitchFamily="18" charset="0"/>
              </a:rPr>
              <a:t>(Fiscal Year)</a:t>
            </a:r>
            <a:endParaRPr lang="en-US" sz="2000" dirty="0">
              <a:solidFill>
                <a:schemeClr val="tx1"/>
              </a:solidFill>
              <a:effectLst>
                <a:outerShdw blurRad="38100" dist="38100" dir="2700000" algn="tl">
                  <a:srgbClr val="000000">
                    <a:alpha val="43137"/>
                  </a:srgbClr>
                </a:outerShdw>
              </a:effectLst>
              <a:latin typeface="High Tower Text" pitchFamily="18" charset="0"/>
              <a:ea typeface="Calibri"/>
              <a:cs typeface="Times New Roman"/>
            </a:endParaRPr>
          </a:p>
        </p:txBody>
      </p:sp>
      <p:graphicFrame>
        <p:nvGraphicFramePr>
          <p:cNvPr id="5" name="Content Placeholder 4"/>
          <p:cNvGraphicFramePr>
            <a:graphicFrameLocks noGrp="1"/>
          </p:cNvGraphicFramePr>
          <p:nvPr>
            <p:ph idx="1"/>
            <p:extLst/>
          </p:nvPr>
        </p:nvGraphicFramePr>
        <p:xfrm>
          <a:off x="381000" y="2286000"/>
          <a:ext cx="8305800" cy="3825875"/>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33489">
                <a:tc gridSpan="2">
                  <a:txBody>
                    <a:bodyPr/>
                    <a:lstStyle/>
                    <a:p>
                      <a:pPr algn="ctr"/>
                      <a:r>
                        <a:rPr lang="en-US" sz="1800" dirty="0" smtClean="0">
                          <a:solidFill>
                            <a:schemeClr val="tx1"/>
                          </a:solidFill>
                        </a:rPr>
                        <a:t>Total</a:t>
                      </a:r>
                      <a:r>
                        <a:rPr lang="en-US" sz="1800" baseline="0" dirty="0" smtClean="0">
                          <a:solidFill>
                            <a:schemeClr val="tx1"/>
                          </a:solidFill>
                        </a:rPr>
                        <a:t> Amount Paid</a:t>
                      </a:r>
                      <a:endParaRPr lang="en-US" sz="1800" dirty="0">
                        <a:solidFill>
                          <a:schemeClr val="tx1"/>
                        </a:solidFill>
                      </a:endParaRPr>
                    </a:p>
                  </a:txBody>
                  <a:tcPr marT="45728" marB="45728">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548731">
                <a:tc>
                  <a:txBody>
                    <a:bodyPr/>
                    <a:lstStyle/>
                    <a:p>
                      <a:pPr algn="ctr"/>
                      <a:r>
                        <a:rPr lang="en-US" sz="1800" dirty="0" smtClean="0"/>
                        <a:t>FY 13/14</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panose="02020603050405020304" pitchFamily="18" charset="0"/>
                        </a:rPr>
                        <a:t>$4,286,536</a:t>
                      </a:r>
                    </a:p>
                    <a:p>
                      <a:pPr marL="0" marR="0" algn="ctr">
                        <a:spcBef>
                          <a:spcPts val="0"/>
                        </a:spcBef>
                        <a:spcAft>
                          <a:spcPts val="0"/>
                        </a:spcAft>
                      </a:pPr>
                      <a:r>
                        <a:rPr lang="en-US" sz="1800" dirty="0" smtClean="0">
                          <a:effectLst/>
                          <a:latin typeface="+mn-lt"/>
                          <a:ea typeface="Times New Roman" panose="02020603050405020304" pitchFamily="18" charset="0"/>
                        </a:rPr>
                        <a:t>(104 </a:t>
                      </a:r>
                      <a:r>
                        <a:rPr lang="en-US" sz="1800" dirty="0">
                          <a:effectLst/>
                          <a:latin typeface="+mn-lt"/>
                          <a:ea typeface="Times New Roman" panose="02020603050405020304" pitchFamily="18" charset="0"/>
                        </a:rPr>
                        <a:t>claims paid)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731">
                <a:tc>
                  <a:txBody>
                    <a:bodyPr/>
                    <a:lstStyle/>
                    <a:p>
                      <a:pPr algn="ctr"/>
                      <a:r>
                        <a:rPr lang="en-US" sz="1800" dirty="0" smtClean="0"/>
                        <a:t>FY</a:t>
                      </a:r>
                      <a:r>
                        <a:rPr lang="en-US" sz="1800" baseline="0" dirty="0" smtClean="0"/>
                        <a:t> 14/15</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panose="02020603050405020304" pitchFamily="18" charset="0"/>
                        </a:rPr>
                        <a:t>$4,898,912</a:t>
                      </a:r>
                    </a:p>
                    <a:p>
                      <a:pPr marL="0" marR="0" algn="ctr">
                        <a:spcBef>
                          <a:spcPts val="0"/>
                        </a:spcBef>
                        <a:spcAft>
                          <a:spcPts val="0"/>
                        </a:spcAft>
                      </a:pPr>
                      <a:r>
                        <a:rPr lang="en-US" sz="1800" dirty="0" smtClean="0">
                          <a:effectLst/>
                          <a:latin typeface="+mn-lt"/>
                          <a:ea typeface="Times New Roman" panose="02020603050405020304" pitchFamily="18" charset="0"/>
                        </a:rPr>
                        <a:t>(119 </a:t>
                      </a:r>
                      <a:r>
                        <a:rPr lang="en-US" sz="1800" dirty="0">
                          <a:effectLst/>
                          <a:latin typeface="+mn-lt"/>
                          <a:ea typeface="Times New Roman" panose="02020603050405020304" pitchFamily="18" charset="0"/>
                        </a:rPr>
                        <a:t>claims paid)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731">
                <a:tc>
                  <a:txBody>
                    <a:bodyPr/>
                    <a:lstStyle/>
                    <a:p>
                      <a:pPr algn="ctr"/>
                      <a:r>
                        <a:rPr lang="en-US" sz="1800" dirty="0" smtClean="0"/>
                        <a:t>FY</a:t>
                      </a:r>
                      <a:r>
                        <a:rPr lang="en-US" sz="1800" baseline="0" dirty="0" smtClean="0"/>
                        <a:t> 15/16</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panose="02020603050405020304" pitchFamily="18" charset="0"/>
                        </a:rPr>
                        <a:t>$3,396,293</a:t>
                      </a:r>
                    </a:p>
                    <a:p>
                      <a:pPr marL="0" marR="0" algn="ctr">
                        <a:spcBef>
                          <a:spcPts val="0"/>
                        </a:spcBef>
                        <a:spcAft>
                          <a:spcPts val="0"/>
                        </a:spcAft>
                      </a:pPr>
                      <a:r>
                        <a:rPr lang="en-US" sz="1800" dirty="0" smtClean="0">
                          <a:effectLst/>
                          <a:latin typeface="+mn-lt"/>
                          <a:ea typeface="Times New Roman" panose="02020603050405020304" pitchFamily="18" charset="0"/>
                        </a:rPr>
                        <a:t>(81 </a:t>
                      </a:r>
                      <a:r>
                        <a:rPr lang="en-US" sz="1800" dirty="0">
                          <a:effectLst/>
                          <a:latin typeface="+mn-lt"/>
                          <a:ea typeface="Times New Roman" panose="02020603050405020304" pitchFamily="18" charset="0"/>
                        </a:rPr>
                        <a:t>claims paid)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8731">
                <a:tc>
                  <a:txBody>
                    <a:bodyPr/>
                    <a:lstStyle/>
                    <a:p>
                      <a:pPr algn="ctr"/>
                      <a:r>
                        <a:rPr lang="en-US" sz="1800" dirty="0" smtClean="0"/>
                        <a:t>FY</a:t>
                      </a:r>
                      <a:r>
                        <a:rPr lang="en-US" sz="1800" baseline="0" dirty="0" smtClean="0"/>
                        <a:t> 16/17</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kern="1200" dirty="0" smtClean="0">
                          <a:solidFill>
                            <a:schemeClr val="dk1"/>
                          </a:solidFill>
                          <a:effectLst/>
                          <a:latin typeface="+mn-lt"/>
                          <a:ea typeface="+mn-ea"/>
                          <a:cs typeface="+mn-cs"/>
                        </a:rPr>
                        <a:t>$1,434,411</a:t>
                      </a:r>
                    </a:p>
                    <a:p>
                      <a:pPr algn="ctr"/>
                      <a:r>
                        <a:rPr kumimoji="0" lang="en-US" sz="1800" kern="1200" dirty="0" smtClean="0">
                          <a:solidFill>
                            <a:schemeClr val="dk1"/>
                          </a:solidFill>
                          <a:effectLst/>
                          <a:latin typeface="+mn-lt"/>
                          <a:ea typeface="+mn-ea"/>
                          <a:cs typeface="+mn-cs"/>
                        </a:rPr>
                        <a:t>(73 claims paid)</a:t>
                      </a:r>
                      <a:endParaRPr lang="en-US" sz="18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8731">
                <a:tc>
                  <a:txBody>
                    <a:bodyPr/>
                    <a:lstStyle/>
                    <a:p>
                      <a:pPr algn="ctr"/>
                      <a:r>
                        <a:rPr lang="en-US" sz="1800" dirty="0" smtClean="0"/>
                        <a:t>FY</a:t>
                      </a:r>
                      <a:r>
                        <a:rPr lang="en-US" sz="1800" baseline="0" dirty="0" smtClean="0"/>
                        <a:t> 17/18</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effectLst/>
                          <a:latin typeface="+mn-lt"/>
                          <a:ea typeface="Times New Roman" panose="02020603050405020304" pitchFamily="18" charset="0"/>
                        </a:rPr>
                        <a:t>$1,424,559</a:t>
                      </a:r>
                      <a:br>
                        <a:rPr lang="en-US" sz="1800" dirty="0" smtClean="0">
                          <a:effectLst/>
                          <a:latin typeface="+mn-lt"/>
                          <a:ea typeface="Times New Roman" panose="02020603050405020304" pitchFamily="18" charset="0"/>
                        </a:rPr>
                      </a:br>
                      <a:r>
                        <a:rPr lang="en-US" sz="1800" dirty="0" smtClean="0">
                          <a:effectLst/>
                          <a:latin typeface="+mn-lt"/>
                          <a:ea typeface="Times New Roman" panose="02020603050405020304" pitchFamily="18" charset="0"/>
                        </a:rPr>
                        <a:t>(39 claims</a:t>
                      </a:r>
                      <a:r>
                        <a:rPr lang="en-US" sz="1800" baseline="0" dirty="0" smtClean="0">
                          <a:effectLst/>
                          <a:latin typeface="+mn-lt"/>
                          <a:ea typeface="Times New Roman" panose="02020603050405020304" pitchFamily="18" charset="0"/>
                        </a:rPr>
                        <a:t> paid)</a:t>
                      </a:r>
                      <a:endParaRPr lang="en-US" sz="18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96775"/>
                  </a:ext>
                </a:extLst>
              </a:tr>
              <a:tr h="548731">
                <a:tc>
                  <a:txBody>
                    <a:bodyPr/>
                    <a:lstStyle/>
                    <a:p>
                      <a:pPr algn="ctr"/>
                      <a:r>
                        <a:rPr lang="en-US" sz="1800" dirty="0" smtClean="0"/>
                        <a:t>7/1/18 – 3/31/19</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effectLst/>
                          <a:latin typeface="+mn-lt"/>
                          <a:ea typeface="Times New Roman" panose="02020603050405020304" pitchFamily="18" charset="0"/>
                        </a:rPr>
                        <a:t>$2,473,434</a:t>
                      </a:r>
                      <a:br>
                        <a:rPr lang="en-US" sz="1800" dirty="0" smtClean="0">
                          <a:effectLst/>
                          <a:latin typeface="+mn-lt"/>
                          <a:ea typeface="Times New Roman" panose="02020603050405020304" pitchFamily="18" charset="0"/>
                        </a:rPr>
                      </a:br>
                      <a:r>
                        <a:rPr lang="en-US" sz="1800" dirty="0" smtClean="0">
                          <a:effectLst/>
                          <a:latin typeface="+mn-lt"/>
                          <a:ea typeface="Times New Roman" panose="02020603050405020304" pitchFamily="18" charset="0"/>
                        </a:rPr>
                        <a:t>(53 claims paid)</a:t>
                      </a:r>
                      <a:endParaRPr lang="en-US" sz="18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003205"/>
                  </a:ext>
                </a:extLst>
              </a:tr>
            </a:tbl>
          </a:graphicData>
        </a:graphic>
      </p:graphicFrame>
    </p:spTree>
    <p:extLst>
      <p:ext uri="{BB962C8B-B14F-4D97-AF65-F5344CB8AC3E}">
        <p14:creationId xmlns:p14="http://schemas.microsoft.com/office/powerpoint/2010/main" val="566640436"/>
      </p:ext>
    </p:extLst>
  </p:cSld>
  <p:clrMapOvr>
    <a:masterClrMapping/>
  </p:clrMapOvr>
  <p:transition>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73075" y="165100"/>
            <a:ext cx="7893050" cy="6309420"/>
          </a:xfrm>
          <a:prstGeom prst="rect">
            <a:avLst/>
          </a:prstGeom>
          <a:noFill/>
          <a:ln>
            <a:noFill/>
          </a:ln>
          <a:effectLst/>
          <a:extLst/>
        </p:spPr>
        <p:txBody>
          <a:bodyPr>
            <a:spAutoFit/>
          </a:bodyPr>
          <a:lstStyle>
            <a:lvl1pPr eaLnBrk="0" hangingPunct="0">
              <a:defRPr sz="3600">
                <a:solidFill>
                  <a:schemeClr val="tx1"/>
                </a:solidFill>
                <a:latin typeface="Georgia" pitchFamily="18" charset="0"/>
                <a:cs typeface="Arial" charset="0"/>
              </a:defRPr>
            </a:lvl1pPr>
            <a:lvl2pPr marL="742950" indent="-285750" eaLnBrk="0" hangingPunct="0">
              <a:defRPr sz="3600">
                <a:solidFill>
                  <a:schemeClr val="tx1"/>
                </a:solidFill>
                <a:latin typeface="Georgia" pitchFamily="18" charset="0"/>
                <a:cs typeface="Arial" charset="0"/>
              </a:defRPr>
            </a:lvl2pPr>
            <a:lvl3pPr marL="1143000" indent="-228600" eaLnBrk="0" hangingPunct="0">
              <a:defRPr sz="3600">
                <a:solidFill>
                  <a:schemeClr val="tx1"/>
                </a:solidFill>
                <a:latin typeface="Georgia" pitchFamily="18" charset="0"/>
                <a:cs typeface="Arial" charset="0"/>
              </a:defRPr>
            </a:lvl3pPr>
            <a:lvl4pPr marL="1600200" indent="-228600" eaLnBrk="0" hangingPunct="0">
              <a:defRPr sz="3600">
                <a:solidFill>
                  <a:schemeClr val="tx1"/>
                </a:solidFill>
                <a:latin typeface="Georgia" pitchFamily="18" charset="0"/>
                <a:cs typeface="Arial" charset="0"/>
              </a:defRPr>
            </a:lvl4pPr>
            <a:lvl5pPr marL="2057400" indent="-228600" eaLnBrk="0" hangingPunct="0">
              <a:defRPr sz="3600">
                <a:solidFill>
                  <a:schemeClr val="tx1"/>
                </a:solidFill>
                <a:latin typeface="Georgia" pitchFamily="18" charset="0"/>
                <a:cs typeface="Arial" charset="0"/>
              </a:defRPr>
            </a:lvl5pPr>
            <a:lvl6pPr marL="2514600" indent="-228600" eaLnBrk="0" fontAlgn="base" hangingPunct="0">
              <a:spcBef>
                <a:spcPct val="0"/>
              </a:spcBef>
              <a:spcAft>
                <a:spcPct val="0"/>
              </a:spcAft>
              <a:defRPr sz="3600">
                <a:solidFill>
                  <a:schemeClr val="tx1"/>
                </a:solidFill>
                <a:latin typeface="Georgia" pitchFamily="18" charset="0"/>
                <a:cs typeface="Arial" charset="0"/>
              </a:defRPr>
            </a:lvl6pPr>
            <a:lvl7pPr marL="2971800" indent="-228600" eaLnBrk="0" fontAlgn="base" hangingPunct="0">
              <a:spcBef>
                <a:spcPct val="0"/>
              </a:spcBef>
              <a:spcAft>
                <a:spcPct val="0"/>
              </a:spcAft>
              <a:defRPr sz="3600">
                <a:solidFill>
                  <a:schemeClr val="tx1"/>
                </a:solidFill>
                <a:latin typeface="Georgia" pitchFamily="18" charset="0"/>
                <a:cs typeface="Arial" charset="0"/>
              </a:defRPr>
            </a:lvl7pPr>
            <a:lvl8pPr marL="3429000" indent="-228600" eaLnBrk="0" fontAlgn="base" hangingPunct="0">
              <a:spcBef>
                <a:spcPct val="0"/>
              </a:spcBef>
              <a:spcAft>
                <a:spcPct val="0"/>
              </a:spcAft>
              <a:defRPr sz="3600">
                <a:solidFill>
                  <a:schemeClr val="tx1"/>
                </a:solidFill>
                <a:latin typeface="Georgia" pitchFamily="18" charset="0"/>
                <a:cs typeface="Arial" charset="0"/>
              </a:defRPr>
            </a:lvl8pPr>
            <a:lvl9pPr marL="3886200" indent="-228600" eaLnBrk="0" fontAlgn="base" hangingPunct="0">
              <a:spcBef>
                <a:spcPct val="0"/>
              </a:spcBef>
              <a:spcAft>
                <a:spcPct val="0"/>
              </a:spcAft>
              <a:defRPr sz="3600">
                <a:solidFill>
                  <a:schemeClr val="tx1"/>
                </a:solidFill>
                <a:latin typeface="Georgia" pitchFamily="18"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CONSUMER RECOVERY ACCOUNT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Claims History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0" i="1" u="none" strike="noStrike" kern="1200" cap="none" spc="0" normalizeH="0" baseline="0" noProof="0" dirty="0" smtClean="0">
              <a:ln>
                <a:noFill/>
              </a:ln>
              <a:solidFill>
                <a:prstClr val="black"/>
              </a:solidFill>
              <a:effectLst/>
              <a:uLnTx/>
              <a:uFillTx/>
              <a:latin typeface="Georgia" pitchFamily="18"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Since 1964, DRE has paid </a:t>
            </a:r>
            <a:br>
              <a:rPr kumimoji="0" lang="en-US" altLang="en-US" sz="4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br>
            <a:r>
              <a:rPr kumimoji="0" lang="en-US" altLang="en-US" sz="4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over </a:t>
            </a:r>
            <a:r>
              <a:rPr kumimoji="0" lang="en-US" altLang="en-US" sz="4400" b="0"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$65 million</a:t>
            </a:r>
            <a:r>
              <a:rPr kumimoji="0" lang="en-US" altLang="en-US" sz="4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 to victims </a:t>
            </a:r>
            <a:br>
              <a:rPr kumimoji="0" lang="en-US" altLang="en-US" sz="4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br>
            <a:r>
              <a:rPr kumimoji="0" lang="en-US" altLang="en-US" sz="4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rPr>
              <a:t>of real estate fraud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Georgia" pitchFamily="18"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dirty="0" smtClean="0">
              <a:ln>
                <a:noFill/>
              </a:ln>
              <a:solidFill>
                <a:srgbClr val="FFFFFF"/>
              </a:solidFill>
              <a:effectLst/>
              <a:uLnTx/>
              <a:uFillTx/>
              <a:latin typeface="Georgia" pitchFamily="18"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smtClean="0">
              <a:ln>
                <a:noFill/>
              </a:ln>
              <a:solidFill>
                <a:srgbClr val="FFFFFF"/>
              </a:solidFill>
              <a:effectLst/>
              <a:uLnTx/>
              <a:uFillTx/>
              <a:latin typeface="Georgia" pitchFamily="18"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smtClean="0">
              <a:ln>
                <a:noFill/>
              </a:ln>
              <a:solidFill>
                <a:srgbClr val="FFFFFF"/>
              </a:solidFill>
              <a:effectLst/>
              <a:uLnTx/>
              <a:uFillTx/>
              <a:latin typeface="Georgia" pitchFamily="18" charset="0"/>
              <a:ea typeface="+mn-ea"/>
              <a:cs typeface="Arial" charset="0"/>
            </a:endParaRPr>
          </a:p>
        </p:txBody>
      </p:sp>
    </p:spTree>
    <p:extLst>
      <p:ext uri="{BB962C8B-B14F-4D97-AF65-F5344CB8AC3E}">
        <p14:creationId xmlns:p14="http://schemas.microsoft.com/office/powerpoint/2010/main" val="3315761483"/>
      </p:ext>
    </p:extLst>
  </p:cSld>
  <p:clrMapOvr>
    <a:masterClrMapping/>
  </p:clrMapOvr>
  <p:transition>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411145" y="1295400"/>
            <a:ext cx="7851648" cy="1828800"/>
          </a:xfrm>
          <a:ln>
            <a:miter lim="800000"/>
            <a:headEnd/>
            <a:tailEnd/>
          </a:ln>
        </p:spPr>
        <p:txBody>
          <a:bodyPr wrap="square" lIns="0" tIns="0" rIns="18288" bIns="0" numCol="1" anchor="b" anchorCtr="0" compatLnSpc="1">
            <a:prstTxWarp prst="textNoShape">
              <a:avLst/>
            </a:prstTxWarp>
            <a:scene3d>
              <a:camera prst="orthographicFront"/>
              <a:lightRig rig="freezing" dir="t">
                <a:rot lat="0" lon="0" rev="5640000"/>
              </a:lightRig>
            </a:scene3d>
            <a:sp3d prstMaterial="flat">
              <a:bevelT w="38100" h="38100"/>
              <a:contourClr>
                <a:schemeClr val="tx2"/>
              </a:contourClr>
            </a:sp3d>
          </a:bodyPr>
          <a:lstStyle/>
          <a:p>
            <a:pPr algn="r" eaLnBrk="1" fontAlgn="auto" hangingPunct="1">
              <a:spcAft>
                <a:spcPts val="0"/>
              </a:spcAft>
              <a:defRPr/>
            </a:pPr>
            <a:r>
              <a:rPr lang="en-US" sz="5600" dirty="0" smtClean="0">
                <a:ln>
                  <a:noFill/>
                </a:ln>
                <a:solidFill>
                  <a:schemeClr val="tx1"/>
                </a:solidFill>
                <a:effectLst>
                  <a:outerShdw blurRad="38100" dist="25400" dir="5400000" algn="tl" rotWithShape="0">
                    <a:srgbClr val="000000">
                      <a:alpha val="43000"/>
                    </a:srgbClr>
                  </a:outerShdw>
                </a:effectLst>
              </a:rPr>
              <a:t>Update: 2018 Legislation</a:t>
            </a:r>
            <a:endParaRPr lang="en-US" sz="5600" dirty="0">
              <a:ln>
                <a:noFill/>
              </a:ln>
              <a:solidFill>
                <a:schemeClr val="tx1"/>
              </a:solidFill>
              <a:effectLst>
                <a:outerShdw blurRad="38100" dist="25400" dir="5400000" algn="tl" rotWithShape="0">
                  <a:srgbClr val="000000">
                    <a:alpha val="43000"/>
                  </a:srgbClr>
                </a:outerShdw>
              </a:effectLst>
            </a:endParaRPr>
          </a:p>
        </p:txBody>
      </p:sp>
      <p:pic>
        <p:nvPicPr>
          <p:cNvPr id="5" name="Picture 4"/>
          <p:cNvPicPr>
            <a:picLocks noChangeAspect="1"/>
          </p:cNvPicPr>
          <p:nvPr/>
        </p:nvPicPr>
        <p:blipFill>
          <a:blip r:embed="rId2"/>
          <a:stretch>
            <a:fillRect/>
          </a:stretch>
        </p:blipFill>
        <p:spPr>
          <a:xfrm>
            <a:off x="1600200" y="4038600"/>
            <a:ext cx="1828959" cy="1828959"/>
          </a:xfrm>
          <a:prstGeom prst="rect">
            <a:avLst/>
          </a:prstGeom>
        </p:spPr>
      </p:pic>
    </p:spTree>
    <p:extLst>
      <p:ext uri="{BB962C8B-B14F-4D97-AF65-F5344CB8AC3E}">
        <p14:creationId xmlns:p14="http://schemas.microsoft.com/office/powerpoint/2010/main" val="253714181"/>
      </p:ext>
    </p:extLst>
  </p:cSld>
  <p:clrMapOvr>
    <a:masterClrMapping/>
  </p:clrMapOvr>
  <p:transition>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838200"/>
            <a:ext cx="8229600" cy="914400"/>
          </a:xfrm>
        </p:spPr>
        <p:txBody>
          <a:bodyPr wrap="square" lIns="0" tIns="45720" rIns="0" bIns="0" numCol="1" anchor="b" anchorCtr="0" compatLnSpc="1">
            <a:prstTxWarp prst="textNoShape">
              <a:avLst/>
            </a:prstTxWarp>
            <a:noAutofit/>
          </a:bodyPr>
          <a:lstStyle/>
          <a:p>
            <a:pPr eaLnBrk="1" hangingPunct="1"/>
            <a:r>
              <a:rPr lang="en-US" sz="4000" dirty="0" smtClean="0">
                <a:ln>
                  <a:noFill/>
                </a:ln>
                <a:solidFill>
                  <a:schemeClr val="tx1"/>
                </a:solidFill>
                <a:effectLst/>
              </a:rPr>
              <a:t>Overview of 2018 </a:t>
            </a:r>
            <a:br>
              <a:rPr lang="en-US" sz="4000" dirty="0" smtClean="0">
                <a:ln>
                  <a:noFill/>
                </a:ln>
                <a:solidFill>
                  <a:schemeClr val="tx1"/>
                </a:solidFill>
                <a:effectLst/>
              </a:rPr>
            </a:br>
            <a:r>
              <a:rPr lang="en-US" sz="4000" dirty="0" smtClean="0">
                <a:ln>
                  <a:noFill/>
                </a:ln>
                <a:solidFill>
                  <a:schemeClr val="tx1"/>
                </a:solidFill>
                <a:effectLst/>
              </a:rPr>
              <a:t>Legislative Activity</a:t>
            </a:r>
          </a:p>
        </p:txBody>
      </p:sp>
      <p:sp>
        <p:nvSpPr>
          <p:cNvPr id="3" name="Content Placeholder 2"/>
          <p:cNvSpPr>
            <a:spLocks noGrp="1"/>
          </p:cNvSpPr>
          <p:nvPr>
            <p:ph type="subTitle" idx="1"/>
          </p:nvPr>
        </p:nvSpPr>
        <p:spPr>
          <a:xfrm>
            <a:off x="457200" y="2133600"/>
            <a:ext cx="8229600" cy="3429000"/>
          </a:xfrm>
        </p:spPr>
        <p:txBody>
          <a:bodyPr>
            <a:normAutofit/>
          </a:bodyPr>
          <a:lstStyle/>
          <a:p>
            <a:pPr marL="273050" indent="-273050" eaLnBrk="1" hangingPunct="1">
              <a:lnSpc>
                <a:spcPct val="80000"/>
              </a:lnSpc>
            </a:pPr>
            <a:endParaRPr lang="en-US" sz="2600" dirty="0" smtClean="0">
              <a:solidFill>
                <a:srgbClr val="FFFF00"/>
              </a:solidFill>
            </a:endParaRPr>
          </a:p>
          <a:p>
            <a:pPr marL="457200" indent="-457200" algn="l" eaLnBrk="1" hangingPunct="1">
              <a:lnSpc>
                <a:spcPct val="80000"/>
              </a:lnSpc>
              <a:buClr>
                <a:schemeClr val="tx1">
                  <a:lumMod val="95000"/>
                  <a:lumOff val="5000"/>
                </a:schemeClr>
              </a:buClr>
              <a:buFont typeface="Calibri" panose="020F0502020204030204" pitchFamily="34" charset="0"/>
              <a:buChar char="●"/>
            </a:pPr>
            <a:r>
              <a:rPr lang="en-US" sz="4400" dirty="0" smtClean="0">
                <a:solidFill>
                  <a:schemeClr val="tx1"/>
                </a:solidFill>
              </a:rPr>
              <a:t>Bills that reached </a:t>
            </a:r>
            <a:br>
              <a:rPr lang="en-US" sz="4400" dirty="0" smtClean="0">
                <a:solidFill>
                  <a:schemeClr val="tx1"/>
                </a:solidFill>
              </a:rPr>
            </a:br>
            <a:r>
              <a:rPr lang="en-US" sz="4400" dirty="0" smtClean="0">
                <a:solidFill>
                  <a:schemeClr val="tx1"/>
                </a:solidFill>
              </a:rPr>
              <a:t>the Governor’s Desk: 1,217</a:t>
            </a:r>
          </a:p>
          <a:p>
            <a:pPr marL="457200" indent="-457200" algn="l" eaLnBrk="1" hangingPunct="1">
              <a:lnSpc>
                <a:spcPct val="80000"/>
              </a:lnSpc>
              <a:buClr>
                <a:schemeClr val="tx1">
                  <a:lumMod val="95000"/>
                  <a:lumOff val="5000"/>
                </a:schemeClr>
              </a:buClr>
              <a:buFont typeface="Calibri" panose="020F0502020204030204" pitchFamily="34" charset="0"/>
              <a:buChar char="●"/>
            </a:pPr>
            <a:r>
              <a:rPr lang="en-US" sz="4400" dirty="0" smtClean="0">
                <a:solidFill>
                  <a:schemeClr val="tx1"/>
                </a:solidFill>
              </a:rPr>
              <a:t>Bills Signed:  1,016</a:t>
            </a:r>
          </a:p>
          <a:p>
            <a:pPr marL="457200" indent="-457200" algn="l" eaLnBrk="1" hangingPunct="1">
              <a:lnSpc>
                <a:spcPct val="80000"/>
              </a:lnSpc>
              <a:buClr>
                <a:schemeClr val="tx1">
                  <a:lumMod val="95000"/>
                  <a:lumOff val="5000"/>
                </a:schemeClr>
              </a:buClr>
              <a:buFont typeface="Calibri" panose="020F0502020204030204" pitchFamily="34" charset="0"/>
              <a:buChar char="●"/>
            </a:pPr>
            <a:r>
              <a:rPr lang="en-US" sz="4400" dirty="0" smtClean="0">
                <a:solidFill>
                  <a:schemeClr val="tx1"/>
                </a:solidFill>
              </a:rPr>
              <a:t>Bills Vetoed:  201 </a:t>
            </a:r>
            <a:endParaRPr lang="en-US" sz="4400" dirty="0">
              <a:solidFill>
                <a:schemeClr val="tx1"/>
              </a:solidFill>
            </a:endParaRPr>
          </a:p>
        </p:txBody>
      </p:sp>
      <p:pic>
        <p:nvPicPr>
          <p:cNvPr id="39940" name="Picture 2"/>
          <p:cNvPicPr>
            <a:picLocks noChangeAspect="1" noChangeArrowheads="1"/>
          </p:cNvPicPr>
          <p:nvPr/>
        </p:nvPicPr>
        <p:blipFill>
          <a:blip r:embed="rId2"/>
          <a:srcRect/>
          <a:stretch>
            <a:fillRect/>
          </a:stretch>
        </p:blipFill>
        <p:spPr bwMode="auto">
          <a:xfrm>
            <a:off x="6248400" y="4876800"/>
            <a:ext cx="2743200" cy="1828800"/>
          </a:xfrm>
          <a:prstGeom prst="rect">
            <a:avLst/>
          </a:prstGeom>
          <a:noFill/>
          <a:ln w="9525">
            <a:noFill/>
            <a:miter lim="800000"/>
            <a:headEnd/>
            <a:tailEnd/>
          </a:ln>
        </p:spPr>
      </p:pic>
    </p:spTree>
    <p:extLst>
      <p:ext uri="{BB962C8B-B14F-4D97-AF65-F5344CB8AC3E}">
        <p14:creationId xmlns:p14="http://schemas.microsoft.com/office/powerpoint/2010/main" val="316502513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Overview of 2018 </a:t>
            </a:r>
            <a:br>
              <a:rPr lang="en-US" dirty="0" smtClean="0">
                <a:solidFill>
                  <a:schemeClr val="tx1"/>
                </a:solidFill>
              </a:rPr>
            </a:br>
            <a:r>
              <a:rPr lang="en-US" dirty="0" smtClean="0">
                <a:solidFill>
                  <a:schemeClr val="tx1"/>
                </a:solidFill>
              </a:rPr>
              <a:t>Legislative Activity</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Signed by Governor</a:t>
            </a:r>
          </a:p>
          <a:p>
            <a:pPr marL="0" indent="0">
              <a:buNone/>
            </a:pPr>
            <a:r>
              <a:rPr lang="en-US" sz="3600" dirty="0"/>
              <a:t>	</a:t>
            </a:r>
            <a:r>
              <a:rPr lang="en-US" sz="3600" dirty="0" smtClean="0">
                <a:latin typeface="Calibri" panose="020F0502020204030204" pitchFamily="34" charset="0"/>
              </a:rPr>
              <a:t>●	</a:t>
            </a:r>
            <a:r>
              <a:rPr lang="en-US" sz="3600" dirty="0">
                <a:latin typeface="Calibri" panose="020F0502020204030204" pitchFamily="34" charset="0"/>
              </a:rPr>
              <a:t> AB 1289 (Arambula)</a:t>
            </a:r>
            <a:endParaRPr lang="en-US" sz="3600" dirty="0" smtClean="0">
              <a:latin typeface="Calibri" panose="020F0502020204030204" pitchFamily="34" charset="0"/>
            </a:endParaRPr>
          </a:p>
          <a:p>
            <a:pPr marL="0" indent="0">
              <a:buNone/>
            </a:pPr>
            <a:r>
              <a:rPr lang="en-US" sz="3600" dirty="0" smtClean="0">
                <a:latin typeface="Calibri" panose="020F0502020204030204" pitchFamily="34" charset="0"/>
              </a:rPr>
              <a:t>	</a:t>
            </a:r>
            <a:r>
              <a:rPr lang="en-US" sz="3600" dirty="0">
                <a:latin typeface="Calibri" panose="020F0502020204030204" pitchFamily="34" charset="0"/>
              </a:rPr>
              <a:t>●	</a:t>
            </a:r>
            <a:r>
              <a:rPr lang="en-US" sz="3600" dirty="0" smtClean="0">
                <a:latin typeface="Calibri" panose="020F0502020204030204" pitchFamily="34" charset="0"/>
              </a:rPr>
              <a:t>AB </a:t>
            </a:r>
            <a:r>
              <a:rPr lang="en-US" sz="3600" dirty="0">
                <a:latin typeface="Calibri" panose="020F0502020204030204" pitchFamily="34" charset="0"/>
              </a:rPr>
              <a:t>2138 (Chiu and Low)</a:t>
            </a:r>
            <a:endParaRPr lang="en-US" sz="3600" dirty="0"/>
          </a:p>
          <a:p>
            <a:pPr marL="0" indent="0">
              <a:buNone/>
            </a:pPr>
            <a:r>
              <a:rPr lang="en-US" sz="3600" dirty="0">
                <a:latin typeface="Calibri" panose="020F0502020204030204" pitchFamily="34" charset="0"/>
              </a:rPr>
              <a:t>	●	</a:t>
            </a:r>
            <a:r>
              <a:rPr lang="en-US" sz="3600" dirty="0" smtClean="0">
                <a:latin typeface="Calibri" panose="020F0502020204030204" pitchFamily="34" charset="0"/>
              </a:rPr>
              <a:t>AB 2884 (Irwin)</a:t>
            </a:r>
          </a:p>
          <a:p>
            <a:pPr marL="0" indent="0">
              <a:buNone/>
            </a:pPr>
            <a:r>
              <a:rPr lang="en-US" sz="3600" dirty="0">
                <a:latin typeface="Calibri" panose="020F0502020204030204" pitchFamily="34" charset="0"/>
              </a:rPr>
              <a:t>	</a:t>
            </a:r>
            <a:r>
              <a:rPr lang="en-US" sz="3600" dirty="0" smtClean="0">
                <a:latin typeface="Calibri" panose="020F0502020204030204" pitchFamily="34" charset="0"/>
              </a:rPr>
              <a:t>●</a:t>
            </a:r>
            <a:r>
              <a:rPr lang="en-US" sz="3600" dirty="0">
                <a:latin typeface="Calibri" panose="020F0502020204030204" pitchFamily="34" charset="0"/>
              </a:rPr>
              <a:t>	SB 721 (Hill</a:t>
            </a:r>
            <a:r>
              <a:rPr lang="en-US" sz="3600" dirty="0" smtClean="0">
                <a:latin typeface="Calibri" panose="020F0502020204030204" pitchFamily="34" charset="0"/>
              </a:rPr>
              <a:t>)</a:t>
            </a:r>
            <a:endParaRPr lang="en-US" sz="3600" dirty="0" smtClean="0"/>
          </a:p>
        </p:txBody>
      </p:sp>
    </p:spTree>
    <p:extLst>
      <p:ext uri="{BB962C8B-B14F-4D97-AF65-F5344CB8AC3E}">
        <p14:creationId xmlns:p14="http://schemas.microsoft.com/office/powerpoint/2010/main" val="1951839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bwMode="auto">
          <a:xfrm>
            <a:off x="-27432" y="228600"/>
            <a:ext cx="8229600" cy="1676400"/>
          </a:xfrm>
          <a:noFill/>
        </p:spPr>
        <p:txBody>
          <a:bodyPr wrap="square" lIns="0" tIns="45720" rIns="0" bIns="0" numCol="1" anchor="b" anchorCtr="0" compatLnSpc="1">
            <a:prstTxWarp prst="textNoShape">
              <a:avLst/>
            </a:prstTxWarp>
          </a:bodyPr>
          <a:lstStyle/>
          <a:p>
            <a:pPr algn="ctr" eaLnBrk="1" hangingPunct="1"/>
            <a:r>
              <a:rPr lang="en-US" dirty="0" smtClean="0">
                <a:ln>
                  <a:noFill/>
                </a:ln>
                <a:solidFill>
                  <a:schemeClr val="tx1"/>
                </a:solidFill>
                <a:effectLst/>
              </a:rPr>
              <a:t>AB 2884 (Irwin)</a:t>
            </a:r>
            <a:br>
              <a:rPr lang="en-US" dirty="0" smtClean="0">
                <a:ln>
                  <a:noFill/>
                </a:ln>
                <a:solidFill>
                  <a:schemeClr val="tx1"/>
                </a:solidFill>
                <a:effectLst/>
              </a:rPr>
            </a:br>
            <a:r>
              <a:rPr lang="en-US" dirty="0" smtClean="0">
                <a:ln>
                  <a:noFill/>
                </a:ln>
                <a:solidFill>
                  <a:schemeClr val="tx1"/>
                </a:solidFill>
                <a:effectLst/>
              </a:rPr>
              <a:t>AB 1289 (Arambula)</a:t>
            </a:r>
          </a:p>
        </p:txBody>
      </p:sp>
      <p:sp>
        <p:nvSpPr>
          <p:cNvPr id="40963" name="Content Placeholder 2"/>
          <p:cNvSpPr>
            <a:spLocks noGrp="1"/>
          </p:cNvSpPr>
          <p:nvPr>
            <p:ph type="subTitle" idx="1"/>
          </p:nvPr>
        </p:nvSpPr>
        <p:spPr>
          <a:xfrm>
            <a:off x="609600" y="2286000"/>
            <a:ext cx="8229600" cy="4922838"/>
          </a:xfrm>
        </p:spPr>
        <p:txBody>
          <a:bodyPr>
            <a:noAutofit/>
          </a:bodyPr>
          <a:lstStyle/>
          <a:p>
            <a:pPr marL="285750" lvl="0" indent="-285750" algn="l">
              <a:buClr>
                <a:schemeClr val="tx1"/>
              </a:buClr>
              <a:buFont typeface="Calibri" panose="020F0502020204030204" pitchFamily="34" charset="0"/>
              <a:buChar char="●"/>
            </a:pPr>
            <a:r>
              <a:rPr lang="en-US" sz="2000" dirty="0" smtClean="0">
                <a:solidFill>
                  <a:schemeClr val="tx1"/>
                </a:solidFill>
              </a:rPr>
              <a:t>Both </a:t>
            </a:r>
            <a:r>
              <a:rPr lang="en-US" sz="2000" dirty="0">
                <a:solidFill>
                  <a:schemeClr val="tx1"/>
                </a:solidFill>
              </a:rPr>
              <a:t>bills include a “Savings Clause” added to statute to preserve </a:t>
            </a:r>
            <a:r>
              <a:rPr lang="en-US" sz="2000" dirty="0" smtClean="0">
                <a:solidFill>
                  <a:schemeClr val="tx1"/>
                </a:solidFill>
              </a:rPr>
              <a:t>existing legal </a:t>
            </a:r>
            <a:r>
              <a:rPr lang="en-US" sz="2000" dirty="0">
                <a:solidFill>
                  <a:schemeClr val="tx1"/>
                </a:solidFill>
              </a:rPr>
              <a:t>duties and relationships</a:t>
            </a:r>
          </a:p>
          <a:p>
            <a:pPr marL="285750" lvl="0" indent="-285750" algn="l">
              <a:buClr>
                <a:schemeClr val="tx1"/>
              </a:buClr>
              <a:buFont typeface="Calibri" panose="020F0502020204030204" pitchFamily="34" charset="0"/>
              <a:buChar char="●"/>
            </a:pPr>
            <a:r>
              <a:rPr lang="en-US" sz="2000" dirty="0">
                <a:solidFill>
                  <a:schemeClr val="tx1"/>
                </a:solidFill>
              </a:rPr>
              <a:t>The bills move real estate definitions from the Civil Code to the Real Estate Law</a:t>
            </a:r>
          </a:p>
          <a:p>
            <a:pPr marL="285750" lvl="0" indent="-285750" algn="l">
              <a:buClr>
                <a:schemeClr val="tx1"/>
              </a:buClr>
              <a:buFont typeface="Calibri" panose="020F0502020204030204" pitchFamily="34" charset="0"/>
              <a:buChar char="●"/>
            </a:pPr>
            <a:r>
              <a:rPr lang="en-US" sz="2000" dirty="0">
                <a:solidFill>
                  <a:schemeClr val="tx1"/>
                </a:solidFill>
              </a:rPr>
              <a:t>Licensees must report a felony criminal complaint filed against them to the </a:t>
            </a:r>
            <a:r>
              <a:rPr lang="en-US" sz="2000" dirty="0" smtClean="0">
                <a:solidFill>
                  <a:schemeClr val="tx1"/>
                </a:solidFill>
              </a:rPr>
              <a:t>DRE, </a:t>
            </a:r>
            <a:r>
              <a:rPr lang="en-US" sz="2000" dirty="0">
                <a:solidFill>
                  <a:schemeClr val="tx1"/>
                </a:solidFill>
              </a:rPr>
              <a:t>just as with an indictment currently</a:t>
            </a:r>
          </a:p>
          <a:p>
            <a:pPr marL="285750" lvl="0" indent="-285750" algn="l">
              <a:buClr>
                <a:schemeClr val="tx1"/>
              </a:buClr>
              <a:buFont typeface="Calibri" panose="020F0502020204030204" pitchFamily="34" charset="0"/>
              <a:buChar char="●"/>
            </a:pPr>
            <a:r>
              <a:rPr lang="en-US" sz="2000" dirty="0">
                <a:solidFill>
                  <a:schemeClr val="tx1"/>
                </a:solidFill>
              </a:rPr>
              <a:t>Brokers are no longer required to keep the paper licenses for themselves and their salespersons</a:t>
            </a:r>
          </a:p>
          <a:p>
            <a:pPr marL="285750" indent="-285750" algn="l">
              <a:buClr>
                <a:schemeClr val="tx1"/>
              </a:buClr>
              <a:buFont typeface="Calibri" panose="020F0502020204030204" pitchFamily="34" charset="0"/>
              <a:buChar char="●"/>
            </a:pPr>
            <a:r>
              <a:rPr lang="en-US" sz="2000" dirty="0">
                <a:solidFill>
                  <a:schemeClr val="tx1"/>
                </a:solidFill>
              </a:rPr>
              <a:t>AB </a:t>
            </a:r>
            <a:r>
              <a:rPr lang="en-US" sz="2000" dirty="0" smtClean="0">
                <a:solidFill>
                  <a:schemeClr val="tx1"/>
                </a:solidFill>
              </a:rPr>
              <a:t>1289 amends Civil </a:t>
            </a:r>
            <a:r>
              <a:rPr lang="en-US" sz="2000" dirty="0">
                <a:solidFill>
                  <a:schemeClr val="tx1"/>
                </a:solidFill>
              </a:rPr>
              <a:t>Code Sections 2079.16 and </a:t>
            </a:r>
            <a:r>
              <a:rPr lang="en-US" sz="2000" dirty="0" smtClean="0">
                <a:solidFill>
                  <a:schemeClr val="tx1"/>
                </a:solidFill>
              </a:rPr>
              <a:t>2079.21 to expand </a:t>
            </a:r>
            <a:r>
              <a:rPr lang="en-US" sz="2000" dirty="0">
                <a:solidFill>
                  <a:schemeClr val="tx1"/>
                </a:solidFill>
              </a:rPr>
              <a:t>the information a dual agent may withhold from clients</a:t>
            </a:r>
            <a:endParaRPr lang="en-US" sz="2000" dirty="0" smtClean="0">
              <a:solidFill>
                <a:schemeClr val="tx1"/>
              </a:solidFill>
            </a:endParaRPr>
          </a:p>
        </p:txBody>
      </p:sp>
    </p:spTree>
    <p:extLst>
      <p:ext uri="{BB962C8B-B14F-4D97-AF65-F5344CB8AC3E}">
        <p14:creationId xmlns:p14="http://schemas.microsoft.com/office/powerpoint/2010/main" val="150147909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bwMode="auto">
          <a:xfrm>
            <a:off x="-914400" y="27432"/>
            <a:ext cx="8229600" cy="1524000"/>
          </a:xfrm>
          <a:noFill/>
        </p:spPr>
        <p:txBody>
          <a:bodyPr wrap="square" lIns="0" tIns="45720" rIns="0" bIns="0" numCol="1" anchor="b" anchorCtr="0" compatLnSpc="1">
            <a:prstTxWarp prst="textNoShape">
              <a:avLst/>
            </a:prstTxWarp>
          </a:bodyPr>
          <a:lstStyle/>
          <a:p>
            <a:pPr eaLnBrk="1" hangingPunct="1"/>
            <a:r>
              <a:rPr lang="en-US" sz="4800" dirty="0" smtClean="0">
                <a:ln>
                  <a:noFill/>
                </a:ln>
                <a:solidFill>
                  <a:schemeClr val="tx1"/>
                </a:solidFill>
                <a:effectLst/>
              </a:rPr>
              <a:t>AB 2138 (Chiu and Low)</a:t>
            </a:r>
          </a:p>
        </p:txBody>
      </p:sp>
      <p:sp>
        <p:nvSpPr>
          <p:cNvPr id="40963" name="Content Placeholder 2"/>
          <p:cNvSpPr>
            <a:spLocks noGrp="1"/>
          </p:cNvSpPr>
          <p:nvPr>
            <p:ph type="subTitle" idx="1"/>
          </p:nvPr>
        </p:nvSpPr>
        <p:spPr>
          <a:xfrm>
            <a:off x="457200" y="1905000"/>
            <a:ext cx="8229600" cy="4389438"/>
          </a:xfrm>
        </p:spPr>
        <p:txBody>
          <a:bodyPr>
            <a:normAutofit/>
          </a:bodyPr>
          <a:lstStyle/>
          <a:p>
            <a:pPr marL="273050" indent="-273050" algn="l" eaLnBrk="1" hangingPunct="1"/>
            <a:r>
              <a:rPr lang="en-US" sz="2800" u="sng" dirty="0" smtClean="0">
                <a:solidFill>
                  <a:schemeClr val="tx1"/>
                </a:solidFill>
              </a:rPr>
              <a:t>Existing law</a:t>
            </a:r>
            <a:r>
              <a:rPr lang="en-US" sz="2800" dirty="0" smtClean="0">
                <a:solidFill>
                  <a:schemeClr val="tx1"/>
                </a:solidFill>
              </a:rPr>
              <a:t>:</a:t>
            </a:r>
          </a:p>
          <a:p>
            <a:pPr marL="273050" indent="-273050" algn="l" eaLnBrk="1" hangingPunct="1"/>
            <a:r>
              <a:rPr lang="en-US" sz="2800" dirty="0" smtClean="0">
                <a:solidFill>
                  <a:schemeClr val="tx1"/>
                </a:solidFill>
                <a:latin typeface="Calibri" panose="020F0502020204030204" pitchFamily="34" charset="0"/>
              </a:rPr>
              <a:t>●	Authorizes denial of license if applicant is convicted of felony or substantially-related misdemeanor</a:t>
            </a:r>
          </a:p>
          <a:p>
            <a:pPr marL="273050" indent="-273050" algn="l"/>
            <a:r>
              <a:rPr lang="en-US" sz="2800" dirty="0">
                <a:solidFill>
                  <a:schemeClr val="tx1"/>
                </a:solidFill>
                <a:latin typeface="Calibri" panose="020F0502020204030204" pitchFamily="34" charset="0"/>
              </a:rPr>
              <a:t>●	Authorizes denial of license </a:t>
            </a:r>
            <a:r>
              <a:rPr lang="en-US" sz="2800" dirty="0" smtClean="0">
                <a:solidFill>
                  <a:schemeClr val="tx1"/>
                </a:solidFill>
                <a:latin typeface="Calibri" panose="020F0502020204030204" pitchFamily="34" charset="0"/>
              </a:rPr>
              <a:t>if applicant </a:t>
            </a:r>
            <a:r>
              <a:rPr lang="en-US" sz="2800" dirty="0">
                <a:solidFill>
                  <a:schemeClr val="tx1"/>
                </a:solidFill>
                <a:latin typeface="Calibri" panose="020F0502020204030204" pitchFamily="34" charset="0"/>
              </a:rPr>
              <a:t>knowingly made a false statement of fact </a:t>
            </a:r>
            <a:r>
              <a:rPr lang="en-US" sz="2800" dirty="0" smtClean="0">
                <a:solidFill>
                  <a:schemeClr val="tx1"/>
                </a:solidFill>
                <a:latin typeface="Calibri" panose="020F0502020204030204" pitchFamily="34" charset="0"/>
              </a:rPr>
              <a:t>that </a:t>
            </a:r>
            <a:r>
              <a:rPr lang="en-US" sz="2800" dirty="0">
                <a:solidFill>
                  <a:schemeClr val="tx1"/>
                </a:solidFill>
                <a:latin typeface="Calibri" panose="020F0502020204030204" pitchFamily="34" charset="0"/>
              </a:rPr>
              <a:t>is required to be </a:t>
            </a:r>
            <a:r>
              <a:rPr lang="en-US" sz="2800" dirty="0" smtClean="0">
                <a:solidFill>
                  <a:schemeClr val="tx1"/>
                </a:solidFill>
                <a:latin typeface="Calibri" panose="020F0502020204030204" pitchFamily="34" charset="0"/>
              </a:rPr>
              <a:t>disclosed </a:t>
            </a:r>
            <a:r>
              <a:rPr lang="en-US" sz="2800" dirty="0">
                <a:solidFill>
                  <a:schemeClr val="tx1"/>
                </a:solidFill>
                <a:latin typeface="Calibri" panose="020F0502020204030204" pitchFamily="34" charset="0"/>
              </a:rPr>
              <a:t>on his/her application</a:t>
            </a:r>
          </a:p>
          <a:p>
            <a:pPr marL="273050" indent="-273050" algn="l" eaLnBrk="1" hangingPunct="1"/>
            <a:r>
              <a:rPr lang="en-US" sz="2800" dirty="0" smtClean="0">
                <a:solidFill>
                  <a:schemeClr val="tx1"/>
                </a:solidFill>
                <a:latin typeface="Calibri" panose="020F0502020204030204" pitchFamily="34" charset="0"/>
              </a:rPr>
              <a:t>●	Precludes denial of a license solely based on a conviction if conviction dismissed or expunged</a:t>
            </a:r>
          </a:p>
          <a:p>
            <a:pPr marL="273050" indent="-273050" algn="l" eaLnBrk="1" hangingPunct="1"/>
            <a:r>
              <a:rPr lang="en-US" dirty="0" smtClean="0">
                <a:solidFill>
                  <a:schemeClr val="tx1"/>
                </a:solidFill>
                <a:latin typeface="Calibri" panose="020F0502020204030204" pitchFamily="34" charset="0"/>
              </a:rPr>
              <a:t>	</a:t>
            </a:r>
            <a:endParaRPr lang="en-US" dirty="0" smtClean="0">
              <a:solidFill>
                <a:schemeClr val="tx1"/>
              </a:solidFill>
            </a:endParaRPr>
          </a:p>
        </p:txBody>
      </p:sp>
    </p:spTree>
    <p:extLst>
      <p:ext uri="{BB962C8B-B14F-4D97-AF65-F5344CB8AC3E}">
        <p14:creationId xmlns:p14="http://schemas.microsoft.com/office/powerpoint/2010/main" val="102551381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bwMode="auto">
          <a:xfrm>
            <a:off x="-990600" y="228600"/>
            <a:ext cx="8229600" cy="762000"/>
          </a:xfrm>
          <a:noFill/>
        </p:spPr>
        <p:txBody>
          <a:bodyPr wrap="square" lIns="0" tIns="45720" rIns="0" bIns="0" numCol="1" anchor="b" anchorCtr="0" compatLnSpc="1">
            <a:prstTxWarp prst="textNoShape">
              <a:avLst/>
            </a:prstTxWarp>
          </a:bodyPr>
          <a:lstStyle/>
          <a:p>
            <a:pPr eaLnBrk="1" hangingPunct="1"/>
            <a:r>
              <a:rPr lang="en-US" sz="4800" dirty="0" smtClean="0">
                <a:ln>
                  <a:noFill/>
                </a:ln>
                <a:solidFill>
                  <a:schemeClr val="tx1"/>
                </a:solidFill>
                <a:effectLst/>
              </a:rPr>
              <a:t>AB 2138 (Chiu and Low)</a:t>
            </a:r>
          </a:p>
        </p:txBody>
      </p:sp>
      <p:sp>
        <p:nvSpPr>
          <p:cNvPr id="40963" name="Content Placeholder 2"/>
          <p:cNvSpPr>
            <a:spLocks noGrp="1"/>
          </p:cNvSpPr>
          <p:nvPr>
            <p:ph type="subTitle" idx="1"/>
          </p:nvPr>
        </p:nvSpPr>
        <p:spPr>
          <a:xfrm>
            <a:off x="609600" y="1066800"/>
            <a:ext cx="8229600" cy="5486400"/>
          </a:xfrm>
        </p:spPr>
        <p:txBody>
          <a:bodyPr>
            <a:normAutofit/>
          </a:bodyPr>
          <a:lstStyle/>
          <a:p>
            <a:pPr marL="273050" indent="-273050" algn="l" eaLnBrk="1" hangingPunct="1"/>
            <a:r>
              <a:rPr lang="en-US" sz="2800" u="sng" dirty="0" smtClean="0">
                <a:solidFill>
                  <a:schemeClr val="tx1"/>
                </a:solidFill>
              </a:rPr>
              <a:t>New law</a:t>
            </a:r>
            <a:r>
              <a:rPr lang="en-US" sz="2800" dirty="0" smtClean="0">
                <a:solidFill>
                  <a:schemeClr val="tx1"/>
                </a:solidFill>
              </a:rPr>
              <a:t>:</a:t>
            </a:r>
          </a:p>
          <a:p>
            <a:pPr marL="273050" indent="-273050" algn="l" eaLnBrk="1" hangingPunct="1"/>
            <a:r>
              <a:rPr lang="en-US" sz="2800" dirty="0" smtClean="0">
                <a:solidFill>
                  <a:schemeClr val="tx1"/>
                </a:solidFill>
                <a:latin typeface="Calibri" panose="020F0502020204030204" pitchFamily="34" charset="0"/>
              </a:rPr>
              <a:t>●	Precludes denial of license if applicant convicted of a crime that is more than 7 years old</a:t>
            </a:r>
          </a:p>
          <a:p>
            <a:pPr marL="273050" indent="-273050" algn="l" eaLnBrk="1" hangingPunct="1"/>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Exception:	Convictions for serious felonies or 							financial crimes</a:t>
            </a:r>
          </a:p>
          <a:p>
            <a:pPr marL="273050" indent="-273050" algn="l"/>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Precludes denial of license based on acts underlying a conviction if conviction has been dismissed or expunged</a:t>
            </a:r>
          </a:p>
          <a:p>
            <a:pPr marL="273050" indent="-273050" algn="l"/>
            <a:r>
              <a:rPr lang="en-US" sz="2800" dirty="0" smtClean="0">
                <a:solidFill>
                  <a:schemeClr val="tx1"/>
                </a:solidFill>
                <a:latin typeface="Calibri" panose="020F0502020204030204" pitchFamily="34" charset="0"/>
              </a:rPr>
              <a:t>●	Precludes entity from inquiring about criminal history on license applications</a:t>
            </a:r>
          </a:p>
          <a:p>
            <a:pPr marL="273050" indent="-273050" algn="l"/>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Effective July 1, 2020</a:t>
            </a:r>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0442578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bwMode="auto">
          <a:xfrm>
            <a:off x="381000" y="152400"/>
            <a:ext cx="8229600" cy="990600"/>
          </a:xfrm>
          <a:noFill/>
        </p:spPr>
        <p:txBody>
          <a:bodyPr wrap="square" lIns="0" tIns="45720" rIns="0" bIns="0" numCol="1" anchor="b" anchorCtr="0" compatLnSpc="1">
            <a:prstTxWarp prst="textNoShape">
              <a:avLst/>
            </a:prstTxWarp>
          </a:bodyPr>
          <a:lstStyle/>
          <a:p>
            <a:pPr algn="ctr" eaLnBrk="1" hangingPunct="1"/>
            <a:r>
              <a:rPr lang="en-US" dirty="0" smtClean="0">
                <a:ln>
                  <a:noFill/>
                </a:ln>
                <a:solidFill>
                  <a:schemeClr val="tx1"/>
                </a:solidFill>
                <a:effectLst/>
              </a:rPr>
              <a:t>SB 721 (Hill)</a:t>
            </a:r>
          </a:p>
        </p:txBody>
      </p:sp>
      <p:sp>
        <p:nvSpPr>
          <p:cNvPr id="40963" name="Content Placeholder 2"/>
          <p:cNvSpPr>
            <a:spLocks noGrp="1"/>
          </p:cNvSpPr>
          <p:nvPr>
            <p:ph type="subTitle" idx="1"/>
          </p:nvPr>
        </p:nvSpPr>
        <p:spPr>
          <a:xfrm>
            <a:off x="457200" y="1371600"/>
            <a:ext cx="8229600" cy="5608638"/>
          </a:xfrm>
        </p:spPr>
        <p:txBody>
          <a:bodyPr>
            <a:normAutofit lnSpcReduction="10000"/>
          </a:bodyPr>
          <a:lstStyle/>
          <a:p>
            <a:pPr marL="273050" indent="-273050" algn="l" eaLnBrk="1" hangingPunct="1"/>
            <a:r>
              <a:rPr lang="en-US" sz="2800" dirty="0" smtClean="0">
                <a:solidFill>
                  <a:schemeClr val="tx1"/>
                </a:solidFill>
                <a:latin typeface="Calibri" panose="020F0502020204030204" pitchFamily="34" charset="0"/>
              </a:rPr>
              <a:t>●	Inspection of decks or balconies for buildings with 3+ dwelling units</a:t>
            </a:r>
          </a:p>
          <a:p>
            <a:pPr marL="273050" indent="-273050" algn="l" eaLnBrk="1" hangingPunct="1"/>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Performed by licensed architect, engineer or 	specified building contractor</a:t>
            </a:r>
          </a:p>
          <a:p>
            <a:pPr marL="273050" indent="-273050" algn="l" eaLnBrk="1" hangingPunct="1"/>
            <a:r>
              <a:rPr lang="en-US" sz="2800" dirty="0" smtClean="0">
                <a:solidFill>
                  <a:schemeClr val="tx1"/>
                </a:solidFill>
                <a:latin typeface="Calibri" panose="020F0502020204030204" pitchFamily="34" charset="0"/>
              </a:rPr>
              <a:t>●	Inspections to be conducted</a:t>
            </a:r>
          </a:p>
          <a:p>
            <a:pPr marL="273050" indent="-273050" algn="l" eaLnBrk="1" hangingPunct="1"/>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Initially by January 1, 2025</a:t>
            </a:r>
          </a:p>
          <a:p>
            <a:pPr marL="273050" indent="-273050" algn="l" eaLnBrk="1" hangingPunct="1"/>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Subsequently every 6 years</a:t>
            </a:r>
          </a:p>
          <a:p>
            <a:pPr marL="273050" indent="-273050" algn="l" eaLnBrk="1" hangingPunct="1"/>
            <a:r>
              <a:rPr lang="en-US" sz="2800" dirty="0" smtClean="0">
                <a:solidFill>
                  <a:schemeClr val="tx1"/>
                </a:solidFill>
                <a:latin typeface="Calibri" panose="020F0502020204030204" pitchFamily="34" charset="0"/>
              </a:rPr>
              <a:t>●	Repairs to be completed within 120 days</a:t>
            </a:r>
          </a:p>
          <a:p>
            <a:pPr marL="273050" indent="-273050" algn="l" eaLnBrk="1" hangingPunct="1"/>
            <a:r>
              <a:rPr lang="en-US" sz="2800" dirty="0" smtClean="0">
                <a:solidFill>
                  <a:schemeClr val="tx1"/>
                </a:solidFill>
                <a:latin typeface="Calibri" panose="020F0502020204030204" pitchFamily="34" charset="0"/>
              </a:rPr>
              <a:t>●	Inspection report submitted to DRE for condo conversions</a:t>
            </a:r>
          </a:p>
          <a:p>
            <a:pPr marL="273050" indent="-273050" algn="l" eaLnBrk="1" hangingPunct="1"/>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Condition to issuance of final public report</a:t>
            </a:r>
          </a:p>
          <a:p>
            <a:pPr marL="273050" indent="-273050" algn="l" eaLnBrk="1" hangingPunct="1"/>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70348890"/>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ctrTitle"/>
          </p:nvPr>
        </p:nvSpPr>
        <p:spPr bwMode="auto">
          <a:xfrm>
            <a:off x="381000" y="1066800"/>
            <a:ext cx="5826719" cy="914400"/>
          </a:xfrm>
          <a:noFill/>
        </p:spPr>
        <p:txBody>
          <a:bodyPr wrap="square" lIns="91440" tIns="45720" rIns="91440" bIns="45720" numCol="1" anchorCtr="0" compatLnSpc="1">
            <a:prstTxWarp prst="textNoShape">
              <a:avLst/>
            </a:prstTxWarp>
          </a:bodyPr>
          <a:lstStyle/>
          <a:p>
            <a:r>
              <a:rPr lang="en-US" dirty="0" smtClean="0">
                <a:ln>
                  <a:noFill/>
                </a:ln>
                <a:solidFill>
                  <a:schemeClr val="tx1"/>
                </a:solidFill>
                <a:effectLst/>
              </a:rPr>
              <a:t>Regulations</a:t>
            </a:r>
          </a:p>
        </p:txBody>
      </p:sp>
      <p:sp>
        <p:nvSpPr>
          <p:cNvPr id="58371" name="Rectangle 3"/>
          <p:cNvSpPr>
            <a:spLocks noGrp="1"/>
          </p:cNvSpPr>
          <p:nvPr>
            <p:ph type="subTitle" idx="1"/>
          </p:nvPr>
        </p:nvSpPr>
        <p:spPr>
          <a:xfrm>
            <a:off x="838201" y="2590800"/>
            <a:ext cx="6934200" cy="2743200"/>
          </a:xfrm>
        </p:spPr>
        <p:txBody>
          <a:bodyPr>
            <a:noAutofit/>
          </a:bodyPr>
          <a:lstStyle/>
          <a:p>
            <a:pPr algn="l"/>
            <a:r>
              <a:rPr lang="en-US" sz="3200" dirty="0" smtClean="0">
                <a:solidFill>
                  <a:schemeClr val="tx1"/>
                </a:solidFill>
                <a:latin typeface="Calibri" panose="020F0502020204030204" pitchFamily="34" charset="0"/>
              </a:rPr>
              <a:t>●	</a:t>
            </a:r>
            <a:r>
              <a:rPr lang="en-US" sz="3200" dirty="0" smtClean="0">
                <a:solidFill>
                  <a:schemeClr val="tx1"/>
                </a:solidFill>
              </a:rPr>
              <a:t>First Point of Contact</a:t>
            </a:r>
          </a:p>
          <a:p>
            <a:pPr algn="l"/>
            <a:r>
              <a:rPr lang="en-US" sz="3200" dirty="0" smtClean="0">
                <a:solidFill>
                  <a:schemeClr val="tx1"/>
                </a:solidFill>
                <a:latin typeface="Calibri" panose="020F0502020204030204" pitchFamily="34" charset="0"/>
              </a:rPr>
              <a:t>●	</a:t>
            </a:r>
            <a:r>
              <a:rPr lang="en-US" sz="3200" dirty="0" smtClean="0">
                <a:solidFill>
                  <a:schemeClr val="tx1"/>
                </a:solidFill>
              </a:rPr>
              <a:t>Removal of Discipline from 	DRE’s 	Website</a:t>
            </a:r>
          </a:p>
        </p:txBody>
      </p:sp>
    </p:spTree>
    <p:extLst>
      <p:ext uri="{BB962C8B-B14F-4D97-AF65-F5344CB8AC3E}">
        <p14:creationId xmlns:p14="http://schemas.microsoft.com/office/powerpoint/2010/main" val="2193537879"/>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14501810"/>
              </p:ext>
            </p:extLst>
          </p:nvPr>
        </p:nvGraphicFramePr>
        <p:xfrm>
          <a:off x="381000" y="304800"/>
          <a:ext cx="73914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2352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bwMode="auto">
          <a:xfrm>
            <a:off x="457200" y="228600"/>
            <a:ext cx="7480005" cy="914400"/>
          </a:xfrm>
        </p:spPr>
        <p:txBody>
          <a:bodyPr wrap="square" lIns="91440" tIns="45720" rIns="91440" bIns="45720" numCol="1" anchorCtr="0" compatLnSpc="1">
            <a:prstTxWarp prst="textNoShape">
              <a:avLst/>
            </a:prstTxWarp>
          </a:bodyPr>
          <a:lstStyle/>
          <a:p>
            <a:pPr algn="ctr">
              <a:defRPr/>
            </a:pPr>
            <a:r>
              <a:rPr lang="en-US" dirty="0" smtClean="0">
                <a:ln>
                  <a:noFill/>
                </a:ln>
                <a:solidFill>
                  <a:schemeClr val="tx1"/>
                </a:solidFill>
                <a:effectLst/>
              </a:rPr>
              <a:t>First Point of Contact</a:t>
            </a:r>
          </a:p>
        </p:txBody>
      </p:sp>
      <p:sp>
        <p:nvSpPr>
          <p:cNvPr id="86019" name="Rectangle 3"/>
          <p:cNvSpPr>
            <a:spLocks noGrp="1"/>
          </p:cNvSpPr>
          <p:nvPr>
            <p:ph type="subTitle" idx="1"/>
          </p:nvPr>
        </p:nvSpPr>
        <p:spPr>
          <a:xfrm>
            <a:off x="457200" y="1447800"/>
            <a:ext cx="8382000" cy="5029200"/>
          </a:xfrm>
        </p:spPr>
        <p:txBody>
          <a:bodyPr>
            <a:noAutofit/>
          </a:bodyPr>
          <a:lstStyle/>
          <a:p>
            <a:pPr algn="l">
              <a:defRPr/>
            </a:pPr>
            <a:r>
              <a:rPr lang="en-US" altLang="en-US" sz="2800" dirty="0" smtClean="0">
                <a:solidFill>
                  <a:schemeClr val="tx1"/>
                </a:solidFill>
                <a:latin typeface="Calibri" panose="020F0502020204030204" pitchFamily="34" charset="0"/>
              </a:rPr>
              <a:t>●	</a:t>
            </a:r>
            <a:r>
              <a:rPr lang="en-US" altLang="en-US" sz="2800" dirty="0" smtClean="0">
                <a:solidFill>
                  <a:schemeClr val="tx1"/>
                </a:solidFill>
              </a:rPr>
              <a:t>AB 1650 (Frazer)</a:t>
            </a:r>
          </a:p>
          <a:p>
            <a:pPr algn="l">
              <a:defRPr/>
            </a:pPr>
            <a:r>
              <a:rPr lang="en-US" altLang="en-US" sz="2800" dirty="0" smtClean="0">
                <a:solidFill>
                  <a:schemeClr val="tx1"/>
                </a:solidFill>
                <a:latin typeface="Calibri" panose="020F0502020204030204" pitchFamily="34" charset="0"/>
              </a:rPr>
              <a:t>●	</a:t>
            </a:r>
            <a:r>
              <a:rPr lang="en-US" altLang="en-US" sz="2800" dirty="0" smtClean="0">
                <a:solidFill>
                  <a:schemeClr val="tx1"/>
                </a:solidFill>
              </a:rPr>
              <a:t>Regulations under development</a:t>
            </a:r>
          </a:p>
          <a:p>
            <a:pPr lvl="1" algn="l">
              <a:defRPr/>
            </a:pPr>
            <a:r>
              <a:rPr lang="en-US" altLang="en-US" sz="2800" dirty="0" smtClean="0">
                <a:solidFill>
                  <a:schemeClr val="tx1"/>
                </a:solidFill>
              </a:rPr>
              <a:t>◦	Effective Date:  March 28, 2019</a:t>
            </a:r>
          </a:p>
          <a:p>
            <a:pPr algn="l">
              <a:defRPr/>
            </a:pPr>
            <a:r>
              <a:rPr lang="en-US" altLang="en-US" sz="2800" dirty="0" smtClean="0">
                <a:solidFill>
                  <a:schemeClr val="tx1"/>
                </a:solidFill>
                <a:latin typeface="Calibri" panose="020F0502020204030204" pitchFamily="34" charset="0"/>
              </a:rPr>
              <a:t>●	</a:t>
            </a:r>
            <a:r>
              <a:rPr lang="en-US" altLang="en-US" sz="2800" dirty="0" smtClean="0">
                <a:solidFill>
                  <a:schemeClr val="tx1"/>
                </a:solidFill>
              </a:rPr>
              <a:t>Proposed Regulations</a:t>
            </a:r>
          </a:p>
          <a:p>
            <a:pPr lvl="1" algn="l">
              <a:defRPr/>
            </a:pPr>
            <a:r>
              <a:rPr lang="en-US" altLang="en-US" sz="2800" dirty="0" smtClean="0">
                <a:solidFill>
                  <a:schemeClr val="tx1"/>
                </a:solidFill>
              </a:rPr>
              <a:t>◦	License number required on “1st Point of 	Contact” solicitation materials</a:t>
            </a:r>
          </a:p>
          <a:p>
            <a:pPr lvl="1" algn="l">
              <a:defRPr/>
            </a:pPr>
            <a:r>
              <a:rPr lang="en-US" altLang="en-US" sz="2800" dirty="0" smtClean="0">
                <a:solidFill>
                  <a:schemeClr val="tx1"/>
                </a:solidFill>
              </a:rPr>
              <a:t>◦	Responsible broker’s number not required as 	long as responsible broker’s name/logo 	appears with name and license number of 	salesperson or broker associate</a:t>
            </a:r>
          </a:p>
        </p:txBody>
      </p:sp>
    </p:spTree>
    <p:extLst>
      <p:ext uri="{BB962C8B-B14F-4D97-AF65-F5344CB8AC3E}">
        <p14:creationId xmlns:p14="http://schemas.microsoft.com/office/powerpoint/2010/main" val="1128186532"/>
      </p:ext>
    </p:extLst>
  </p:cSld>
  <p:clrMapOvr>
    <a:masterClrMapping/>
  </p:clrMapOvr>
  <p:transition>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ctrTitle"/>
          </p:nvPr>
        </p:nvSpPr>
        <p:spPr bwMode="auto">
          <a:xfrm>
            <a:off x="685800" y="228600"/>
            <a:ext cx="7784805" cy="762000"/>
          </a:xfrm>
        </p:spPr>
        <p:txBody>
          <a:bodyPr wrap="square" lIns="91440" tIns="45720" rIns="91440" bIns="45720" numCol="1" anchorCtr="0" compatLnSpc="1">
            <a:prstTxWarp prst="textNoShape">
              <a:avLst/>
            </a:prstTxWarp>
            <a:normAutofit/>
          </a:bodyPr>
          <a:lstStyle/>
          <a:p>
            <a:pPr algn="l">
              <a:defRPr/>
            </a:pPr>
            <a:r>
              <a:rPr lang="en-US" sz="3700" dirty="0" smtClean="0">
                <a:ln>
                  <a:noFill/>
                </a:ln>
                <a:solidFill>
                  <a:schemeClr val="tx1"/>
                </a:solidFill>
                <a:effectLst/>
              </a:rPr>
              <a:t>First Point of Contact (Continued)</a:t>
            </a:r>
          </a:p>
        </p:txBody>
      </p:sp>
      <p:sp>
        <p:nvSpPr>
          <p:cNvPr id="87043" name="Rectangle 3"/>
          <p:cNvSpPr>
            <a:spLocks noGrp="1"/>
          </p:cNvSpPr>
          <p:nvPr>
            <p:ph type="subTitle" idx="1"/>
          </p:nvPr>
        </p:nvSpPr>
        <p:spPr>
          <a:xfrm>
            <a:off x="533400" y="1447800"/>
            <a:ext cx="7708605" cy="4800600"/>
          </a:xfrm>
        </p:spPr>
        <p:txBody>
          <a:bodyPr>
            <a:normAutofit lnSpcReduction="10000"/>
          </a:bodyPr>
          <a:lstStyle/>
          <a:p>
            <a:pPr algn="l">
              <a:defRPr/>
            </a:pPr>
            <a:r>
              <a:rPr lang="en-US" altLang="en-US" sz="2400" dirty="0" smtClean="0">
                <a:solidFill>
                  <a:schemeClr val="tx1"/>
                </a:solidFill>
                <a:latin typeface="Calibri" panose="020F0502020204030204" pitchFamily="34" charset="0"/>
              </a:rPr>
              <a:t>●	</a:t>
            </a:r>
            <a:r>
              <a:rPr lang="en-US" altLang="en-US" sz="2400" dirty="0" smtClean="0">
                <a:solidFill>
                  <a:schemeClr val="tx1"/>
                </a:solidFill>
              </a:rPr>
              <a:t>1</a:t>
            </a:r>
            <a:r>
              <a:rPr lang="en-US" altLang="en-US" sz="2400" baseline="30000" dirty="0" smtClean="0">
                <a:solidFill>
                  <a:schemeClr val="tx1"/>
                </a:solidFill>
              </a:rPr>
              <a:t>st</a:t>
            </a:r>
            <a:r>
              <a:rPr lang="en-US" altLang="en-US" sz="2400" dirty="0" smtClean="0">
                <a:solidFill>
                  <a:schemeClr val="tx1"/>
                </a:solidFill>
              </a:rPr>
              <a:t> Point of Contact</a:t>
            </a:r>
          </a:p>
          <a:p>
            <a:pPr lvl="1" algn="l">
              <a:defRPr/>
            </a:pPr>
            <a:r>
              <a:rPr lang="en-US" altLang="en-US" sz="2000" dirty="0" smtClean="0">
                <a:solidFill>
                  <a:schemeClr val="tx1"/>
                </a:solidFill>
              </a:rPr>
              <a:t>◦	Business Cards</a:t>
            </a:r>
          </a:p>
          <a:p>
            <a:pPr lvl="1" algn="l">
              <a:defRPr/>
            </a:pPr>
            <a:r>
              <a:rPr lang="en-US" altLang="en-US" sz="2000" dirty="0" smtClean="0">
                <a:solidFill>
                  <a:schemeClr val="tx1"/>
                </a:solidFill>
              </a:rPr>
              <a:t>◦	Stationery</a:t>
            </a:r>
          </a:p>
          <a:p>
            <a:pPr lvl="1" algn="l">
              <a:defRPr/>
            </a:pPr>
            <a:r>
              <a:rPr lang="en-US" altLang="en-US" sz="2000" dirty="0" smtClean="0">
                <a:solidFill>
                  <a:schemeClr val="tx1"/>
                </a:solidFill>
              </a:rPr>
              <a:t>◦	Websites owned or controlled by the soliciting licensee</a:t>
            </a:r>
          </a:p>
          <a:p>
            <a:pPr lvl="1" algn="l">
              <a:defRPr/>
            </a:pPr>
            <a:r>
              <a:rPr lang="en-US" altLang="en-US" sz="2000" dirty="0" smtClean="0">
                <a:solidFill>
                  <a:schemeClr val="tx1"/>
                </a:solidFill>
              </a:rPr>
              <a:t>◦	Promotional and advertising flyers, brochures, leaflets, 	etc.</a:t>
            </a:r>
          </a:p>
          <a:p>
            <a:pPr lvl="1" algn="l">
              <a:defRPr/>
            </a:pPr>
            <a:r>
              <a:rPr lang="en-US" altLang="en-US" sz="2000" dirty="0" smtClean="0">
                <a:solidFill>
                  <a:schemeClr val="tx1"/>
                </a:solidFill>
              </a:rPr>
              <a:t>◦	Advertisements in electronic media (internet, e-mail, 	radio, television, etc.)</a:t>
            </a:r>
          </a:p>
          <a:p>
            <a:pPr lvl="1" algn="l">
              <a:defRPr/>
            </a:pPr>
            <a:r>
              <a:rPr lang="en-US" altLang="en-US" sz="2000" dirty="0" smtClean="0">
                <a:solidFill>
                  <a:schemeClr val="tx1"/>
                </a:solidFill>
              </a:rPr>
              <a:t>◦	Print advertising in any newspaper or periodical</a:t>
            </a:r>
          </a:p>
          <a:p>
            <a:pPr algn="l">
              <a:defRPr/>
            </a:pPr>
            <a:r>
              <a:rPr lang="en-US" altLang="en-US" sz="2400" dirty="0" smtClean="0">
                <a:solidFill>
                  <a:schemeClr val="tx1"/>
                </a:solidFill>
                <a:latin typeface="Calibri" panose="020F0502020204030204" pitchFamily="34" charset="0"/>
              </a:rPr>
              <a:t>●	</a:t>
            </a:r>
            <a:r>
              <a:rPr lang="en-US" altLang="en-US" sz="2400" dirty="0" smtClean="0">
                <a:solidFill>
                  <a:schemeClr val="tx1"/>
                </a:solidFill>
              </a:rPr>
              <a:t>Excludes “for sale”, “for rent” or “open house” 	sign where sign has no name/logo or the 	name/logo belongs to the responsible broker</a:t>
            </a:r>
          </a:p>
        </p:txBody>
      </p:sp>
    </p:spTree>
    <p:extLst>
      <p:ext uri="{BB962C8B-B14F-4D97-AF65-F5344CB8AC3E}">
        <p14:creationId xmlns:p14="http://schemas.microsoft.com/office/powerpoint/2010/main" val="1637497871"/>
      </p:ext>
    </p:extLst>
  </p:cSld>
  <p:clrMapOvr>
    <a:masterClrMapping/>
  </p:clrMapOvr>
  <p:transition>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ctrTitle"/>
          </p:nvPr>
        </p:nvSpPr>
        <p:spPr bwMode="auto">
          <a:xfrm>
            <a:off x="228600" y="76200"/>
            <a:ext cx="7556205" cy="1295400"/>
          </a:xfrm>
        </p:spPr>
        <p:txBody>
          <a:bodyPr wrap="square" lIns="91440" tIns="45720" rIns="91440" bIns="45720" numCol="1" anchorCtr="0" compatLnSpc="1">
            <a:prstTxWarp prst="textNoShape">
              <a:avLst/>
            </a:prstTxWarp>
            <a:normAutofit/>
          </a:bodyPr>
          <a:lstStyle/>
          <a:p>
            <a:pPr algn="ctr">
              <a:defRPr/>
            </a:pPr>
            <a:r>
              <a:rPr lang="en-US" sz="3700" dirty="0" smtClean="0">
                <a:ln>
                  <a:noFill/>
                </a:ln>
                <a:solidFill>
                  <a:schemeClr val="tx1"/>
                </a:solidFill>
                <a:effectLst/>
              </a:rPr>
              <a:t>Petitions to Remove </a:t>
            </a:r>
            <a:br>
              <a:rPr lang="en-US" sz="3700" dirty="0" smtClean="0">
                <a:ln>
                  <a:noFill/>
                </a:ln>
                <a:solidFill>
                  <a:schemeClr val="tx1"/>
                </a:solidFill>
                <a:effectLst/>
              </a:rPr>
            </a:br>
            <a:r>
              <a:rPr lang="en-US" sz="3700" dirty="0" smtClean="0">
                <a:ln>
                  <a:noFill/>
                </a:ln>
                <a:solidFill>
                  <a:schemeClr val="tx1"/>
                </a:solidFill>
                <a:effectLst/>
              </a:rPr>
              <a:t>Discipline from Website</a:t>
            </a:r>
          </a:p>
        </p:txBody>
      </p:sp>
      <p:sp>
        <p:nvSpPr>
          <p:cNvPr id="90115" name="Rectangle 3"/>
          <p:cNvSpPr>
            <a:spLocks noGrp="1"/>
          </p:cNvSpPr>
          <p:nvPr>
            <p:ph type="subTitle" idx="1"/>
          </p:nvPr>
        </p:nvSpPr>
        <p:spPr>
          <a:xfrm>
            <a:off x="533400" y="1524000"/>
            <a:ext cx="7708605" cy="4495800"/>
          </a:xfrm>
        </p:spPr>
        <p:txBody>
          <a:bodyPr>
            <a:normAutofit fontScale="25000" lnSpcReduction="20000"/>
          </a:bodyPr>
          <a:lstStyle/>
          <a:p>
            <a:pPr algn="l">
              <a:defRPr/>
            </a:pPr>
            <a:r>
              <a:rPr lang="en-US" altLang="en-US" sz="8000" dirty="0" smtClean="0">
                <a:solidFill>
                  <a:schemeClr val="tx1"/>
                </a:solidFill>
              </a:rPr>
              <a:t>AB 2330 (Ridley-Thomas)</a:t>
            </a:r>
          </a:p>
          <a:p>
            <a:pPr lvl="1" algn="l">
              <a:defRPr/>
            </a:pPr>
            <a:r>
              <a:rPr lang="en-US" altLang="en-US" sz="8000" dirty="0" smtClean="0">
                <a:solidFill>
                  <a:schemeClr val="tx1"/>
                </a:solidFill>
                <a:latin typeface="Calibri" panose="020F0502020204030204" pitchFamily="34" charset="0"/>
              </a:rPr>
              <a:t>●	</a:t>
            </a:r>
            <a:r>
              <a:rPr lang="en-US" altLang="en-US" sz="8000" dirty="0" smtClean="0">
                <a:solidFill>
                  <a:schemeClr val="tx1"/>
                </a:solidFill>
              </a:rPr>
              <a:t>Prior law required DRE to post status of every license on 	its website</a:t>
            </a:r>
          </a:p>
          <a:p>
            <a:pPr lvl="2" algn="l">
              <a:defRPr/>
            </a:pPr>
            <a:r>
              <a:rPr lang="en-US" altLang="en-US" sz="8000" dirty="0" smtClean="0">
                <a:solidFill>
                  <a:schemeClr val="tx1"/>
                </a:solidFill>
              </a:rPr>
              <a:t>◦	Including all discipline</a:t>
            </a:r>
          </a:p>
          <a:p>
            <a:pPr lvl="2" algn="l">
              <a:defRPr/>
            </a:pPr>
            <a:endParaRPr lang="en-US" altLang="en-US" sz="3200" dirty="0" smtClean="0">
              <a:solidFill>
                <a:schemeClr val="tx1"/>
              </a:solidFill>
            </a:endParaRPr>
          </a:p>
          <a:p>
            <a:pPr lvl="1" algn="l">
              <a:defRPr/>
            </a:pPr>
            <a:r>
              <a:rPr lang="en-US" altLang="en-US" sz="8000" dirty="0" smtClean="0">
                <a:solidFill>
                  <a:schemeClr val="tx1"/>
                </a:solidFill>
                <a:latin typeface="Calibri" panose="020F0502020204030204" pitchFamily="34" charset="0"/>
              </a:rPr>
              <a:t>● 	</a:t>
            </a:r>
            <a:r>
              <a:rPr lang="en-US" altLang="en-US" sz="8000" dirty="0" smtClean="0">
                <a:solidFill>
                  <a:schemeClr val="tx1"/>
                </a:solidFill>
              </a:rPr>
              <a:t>New law authorizes the Commissioner to set up a petition 	process to remove discipline from the website</a:t>
            </a:r>
          </a:p>
          <a:p>
            <a:pPr lvl="2" algn="l">
              <a:defRPr/>
            </a:pPr>
            <a:r>
              <a:rPr lang="en-US" altLang="en-US" sz="8000" dirty="0" smtClean="0">
                <a:solidFill>
                  <a:schemeClr val="tx1"/>
                </a:solidFill>
              </a:rPr>
              <a:t>◦ Licensees only (not available to unlicensed or non-   </a:t>
            </a:r>
            <a:r>
              <a:rPr lang="en-US" altLang="en-US" sz="8000" dirty="0">
                <a:solidFill>
                  <a:schemeClr val="tx1"/>
                </a:solidFill>
              </a:rPr>
              <a:t> </a:t>
            </a:r>
            <a:r>
              <a:rPr lang="en-US" altLang="en-US" sz="8000" dirty="0" smtClean="0">
                <a:solidFill>
                  <a:schemeClr val="tx1"/>
                </a:solidFill>
              </a:rPr>
              <a:t>    licensed)</a:t>
            </a:r>
          </a:p>
          <a:p>
            <a:pPr lvl="2" algn="l">
              <a:defRPr/>
            </a:pPr>
            <a:r>
              <a:rPr lang="en-US" altLang="en-US" sz="8000" dirty="0" smtClean="0">
                <a:solidFill>
                  <a:schemeClr val="tx1"/>
                </a:solidFill>
              </a:rPr>
              <a:t>◦ Discipline must be 10 years or older</a:t>
            </a:r>
          </a:p>
          <a:p>
            <a:pPr lvl="2" algn="l">
              <a:defRPr/>
            </a:pPr>
            <a:r>
              <a:rPr lang="en-US" altLang="en-US" sz="8000" dirty="0" smtClean="0">
                <a:solidFill>
                  <a:schemeClr val="tx1"/>
                </a:solidFill>
              </a:rPr>
              <a:t>◦ Petitioner must pay a fee set by regulation</a:t>
            </a:r>
          </a:p>
          <a:p>
            <a:pPr lvl="2" algn="l">
              <a:defRPr/>
            </a:pPr>
            <a:r>
              <a:rPr lang="en-US" altLang="en-US" sz="8000" dirty="0" smtClean="0">
                <a:solidFill>
                  <a:schemeClr val="tx1"/>
                </a:solidFill>
              </a:rPr>
              <a:t>◦ Findings that no credible risk to members of the public </a:t>
            </a:r>
          </a:p>
          <a:p>
            <a:pPr lvl="2" algn="l">
              <a:defRPr/>
            </a:pPr>
            <a:r>
              <a:rPr lang="en-US" altLang="en-US" sz="8000" dirty="0" smtClean="0">
                <a:solidFill>
                  <a:schemeClr val="tx1"/>
                </a:solidFill>
                <a:latin typeface="Calibri" panose="020F0502020204030204" pitchFamily="34" charset="0"/>
              </a:rPr>
              <a:t>   </a:t>
            </a:r>
            <a:r>
              <a:rPr lang="en-US" altLang="en-US" sz="8000" dirty="0" smtClean="0">
                <a:solidFill>
                  <a:schemeClr val="tx1"/>
                </a:solidFill>
              </a:rPr>
              <a:t>exists as a condition to removing discipline</a:t>
            </a:r>
          </a:p>
          <a:p>
            <a:pPr lvl="2" algn="l">
              <a:defRPr/>
            </a:pPr>
            <a:endParaRPr lang="en-US" altLang="en-US" sz="3200" dirty="0" smtClean="0">
              <a:solidFill>
                <a:schemeClr val="tx1"/>
              </a:solidFill>
            </a:endParaRPr>
          </a:p>
          <a:p>
            <a:pPr lvl="1" algn="l">
              <a:buClr>
                <a:srgbClr val="90C226"/>
              </a:buClr>
              <a:defRPr/>
            </a:pPr>
            <a:r>
              <a:rPr lang="en-US" altLang="en-US" sz="8000" dirty="0" smtClean="0">
                <a:solidFill>
                  <a:schemeClr val="tx1"/>
                </a:solidFill>
              </a:rPr>
              <a:t> </a:t>
            </a:r>
            <a:r>
              <a:rPr lang="en-US" altLang="en-US" sz="8000" dirty="0">
                <a:solidFill>
                  <a:prstClr val="black"/>
                </a:solidFill>
                <a:latin typeface="Calibri" panose="020F0502020204030204" pitchFamily="34" charset="0"/>
              </a:rPr>
              <a:t>●	</a:t>
            </a:r>
            <a:r>
              <a:rPr lang="en-US" altLang="en-US" sz="8000" dirty="0" smtClean="0">
                <a:solidFill>
                  <a:prstClr val="black"/>
                </a:solidFill>
              </a:rPr>
              <a:t>Effective Date: March 7, 2019</a:t>
            </a:r>
            <a:endParaRPr lang="en-US" altLang="en-US" sz="8000" dirty="0">
              <a:solidFill>
                <a:prstClr val="black"/>
              </a:solidFill>
            </a:endParaRPr>
          </a:p>
          <a:p>
            <a:pPr lvl="2" algn="l">
              <a:defRPr/>
            </a:pPr>
            <a:endParaRPr lang="en-US" altLang="en-US" sz="8000" dirty="0" smtClean="0">
              <a:solidFill>
                <a:schemeClr val="tx1"/>
              </a:solidFill>
            </a:endParaRPr>
          </a:p>
          <a:p>
            <a:pPr lvl="2" algn="l">
              <a:defRPr/>
            </a:pPr>
            <a:r>
              <a:rPr lang="en-US" altLang="en-US" sz="8000" dirty="0" smtClean="0">
                <a:solidFill>
                  <a:schemeClr val="tx1"/>
                </a:solidFill>
              </a:rPr>
              <a:t>		             </a:t>
            </a:r>
          </a:p>
          <a:p>
            <a:pPr lvl="2" algn="l">
              <a:defRPr/>
            </a:pPr>
            <a:endParaRPr lang="en-US" altLang="en-US" sz="2000" dirty="0" smtClean="0">
              <a:solidFill>
                <a:schemeClr val="tx1"/>
              </a:solidFill>
            </a:endParaRPr>
          </a:p>
          <a:p>
            <a:pPr lvl="2" algn="l">
              <a:defRPr/>
            </a:pPr>
            <a:endParaRPr lang="en-US" altLang="en-US" sz="2000" dirty="0" smtClean="0">
              <a:solidFill>
                <a:schemeClr val="tx1"/>
              </a:solidFill>
            </a:endParaRPr>
          </a:p>
        </p:txBody>
      </p:sp>
    </p:spTree>
    <p:extLst>
      <p:ext uri="{BB962C8B-B14F-4D97-AF65-F5344CB8AC3E}">
        <p14:creationId xmlns:p14="http://schemas.microsoft.com/office/powerpoint/2010/main" val="3402674216"/>
      </p:ext>
    </p:extLst>
  </p:cSld>
  <p:clrMapOvr>
    <a:masterClrMapping/>
  </p:clrMapOvr>
  <p:transition>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7086601" cy="1600200"/>
          </a:xfrm>
        </p:spPr>
        <p:txBody>
          <a:bodyPr>
            <a:normAutofit fontScale="90000"/>
          </a:bodyPr>
          <a:lstStyle/>
          <a:p>
            <a:pPr algn="ctr"/>
            <a:r>
              <a:rPr lang="en-US" sz="5400" dirty="0" smtClean="0">
                <a:solidFill>
                  <a:schemeClr val="tx1"/>
                </a:solidFill>
              </a:rPr>
              <a:t>Advertising:</a:t>
            </a:r>
            <a:br>
              <a:rPr lang="en-US" sz="5400" dirty="0" smtClean="0">
                <a:solidFill>
                  <a:schemeClr val="tx1"/>
                </a:solidFill>
              </a:rPr>
            </a:br>
            <a:r>
              <a:rPr lang="en-US" sz="5400" dirty="0" smtClean="0">
                <a:solidFill>
                  <a:schemeClr val="tx1"/>
                </a:solidFill>
              </a:rPr>
              <a:t>DBA v. Team Names</a:t>
            </a:r>
            <a:endParaRPr lang="en-US" sz="5400" dirty="0">
              <a:solidFill>
                <a:schemeClr val="tx1"/>
              </a:solidFill>
            </a:endParaRPr>
          </a:p>
        </p:txBody>
      </p:sp>
    </p:spTree>
    <p:extLst>
      <p:ext uri="{BB962C8B-B14F-4D97-AF65-F5344CB8AC3E}">
        <p14:creationId xmlns:p14="http://schemas.microsoft.com/office/powerpoint/2010/main" val="2357095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43200" y="527566"/>
            <a:ext cx="5850294" cy="2514600"/>
          </a:xfrm>
          <a:prstGeom prst="rect">
            <a:avLst/>
          </a:prstGeom>
        </p:spPr>
      </p:pic>
      <p:pic>
        <p:nvPicPr>
          <p:cNvPr id="4" name="Picture 3"/>
          <p:cNvPicPr>
            <a:picLocks noChangeAspect="1"/>
          </p:cNvPicPr>
          <p:nvPr/>
        </p:nvPicPr>
        <p:blipFill>
          <a:blip r:embed="rId3"/>
          <a:stretch>
            <a:fillRect/>
          </a:stretch>
        </p:blipFill>
        <p:spPr>
          <a:xfrm>
            <a:off x="2792283" y="3352800"/>
            <a:ext cx="5752128" cy="3151331"/>
          </a:xfrm>
          <a:prstGeom prst="rect">
            <a:avLst/>
          </a:prstGeom>
        </p:spPr>
      </p:pic>
      <p:sp>
        <p:nvSpPr>
          <p:cNvPr id="5" name="TextBox 4"/>
          <p:cNvSpPr txBox="1"/>
          <p:nvPr/>
        </p:nvSpPr>
        <p:spPr>
          <a:xfrm>
            <a:off x="457200" y="1600200"/>
            <a:ext cx="1828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1</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p:cNvSpPr txBox="1"/>
          <p:nvPr/>
        </p:nvSpPr>
        <p:spPr>
          <a:xfrm>
            <a:off x="431307" y="4591684"/>
            <a:ext cx="20070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a:t>
            </a: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2</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434769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7200" y="228600"/>
            <a:ext cx="3918857" cy="3429000"/>
          </a:xfrm>
          <a:prstGeom prst="rect">
            <a:avLst/>
          </a:prstGeom>
        </p:spPr>
      </p:pic>
      <p:pic>
        <p:nvPicPr>
          <p:cNvPr id="4" name="Picture 3"/>
          <p:cNvPicPr>
            <a:picLocks noChangeAspect="1"/>
          </p:cNvPicPr>
          <p:nvPr/>
        </p:nvPicPr>
        <p:blipFill>
          <a:blip r:embed="rId3"/>
          <a:stretch>
            <a:fillRect/>
          </a:stretch>
        </p:blipFill>
        <p:spPr>
          <a:xfrm>
            <a:off x="4267200" y="4114800"/>
            <a:ext cx="3898142" cy="1949071"/>
          </a:xfrm>
          <a:prstGeom prst="rect">
            <a:avLst/>
          </a:prstGeom>
        </p:spPr>
      </p:pic>
      <p:sp>
        <p:nvSpPr>
          <p:cNvPr id="5" name="TextBox 4"/>
          <p:cNvSpPr txBox="1"/>
          <p:nvPr/>
        </p:nvSpPr>
        <p:spPr>
          <a:xfrm>
            <a:off x="914400" y="2286000"/>
            <a:ext cx="2057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3</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p:cNvSpPr txBox="1"/>
          <p:nvPr/>
        </p:nvSpPr>
        <p:spPr>
          <a:xfrm>
            <a:off x="914400" y="5257800"/>
            <a:ext cx="26670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4</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519418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1004680"/>
            <a:ext cx="3886200" cy="2562639"/>
          </a:xfrm>
          <a:prstGeom prst="rect">
            <a:avLst/>
          </a:prstGeom>
        </p:spPr>
      </p:pic>
      <p:sp>
        <p:nvSpPr>
          <p:cNvPr id="3" name="TextBox 2"/>
          <p:cNvSpPr txBox="1"/>
          <p:nvPr/>
        </p:nvSpPr>
        <p:spPr>
          <a:xfrm>
            <a:off x="838200" y="2286000"/>
            <a:ext cx="2590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5</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196352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tx1"/>
                </a:solidFill>
              </a:rPr>
              <a:t>DBA’s</a:t>
            </a:r>
            <a:endParaRPr lang="en-US" sz="7200" dirty="0">
              <a:solidFill>
                <a:schemeClr val="tx1"/>
              </a:solidFill>
            </a:endParaRPr>
          </a:p>
        </p:txBody>
      </p:sp>
      <p:sp>
        <p:nvSpPr>
          <p:cNvPr id="3" name="Content Placeholder 2"/>
          <p:cNvSpPr>
            <a:spLocks noGrp="1"/>
          </p:cNvSpPr>
          <p:nvPr>
            <p:ph idx="1"/>
          </p:nvPr>
        </p:nvSpPr>
        <p:spPr>
          <a:xfrm>
            <a:off x="609598" y="2160590"/>
            <a:ext cx="7848601" cy="3880773"/>
          </a:xfrm>
        </p:spPr>
        <p:txBody>
          <a:bodyPr>
            <a:normAutofit/>
          </a:bodyPr>
          <a:lstStyle/>
          <a:p>
            <a:pPr marL="0" indent="0">
              <a:buNone/>
            </a:pPr>
            <a:r>
              <a:rPr lang="en-US" sz="3200" u="sng" dirty="0" smtClean="0"/>
              <a:t>Bus. &amp; Prof. Code section 10159.7(a)(1)</a:t>
            </a:r>
            <a:r>
              <a:rPr lang="en-US" sz="3200" dirty="0" smtClean="0"/>
              <a:t>:</a:t>
            </a:r>
          </a:p>
          <a:p>
            <a:pPr marL="400050" lvl="1" indent="0">
              <a:buNone/>
            </a:pPr>
            <a:r>
              <a:rPr lang="en-US" sz="3200" dirty="0" smtClean="0"/>
              <a:t>“‘Fictitious business name’ means a professional identity or brand name under which activity requiring a real estate license is conducted . . . .”</a:t>
            </a:r>
          </a:p>
        </p:txBody>
      </p:sp>
    </p:spTree>
    <p:extLst>
      <p:ext uri="{BB962C8B-B14F-4D97-AF65-F5344CB8AC3E}">
        <p14:creationId xmlns:p14="http://schemas.microsoft.com/office/powerpoint/2010/main" val="32292396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tx1"/>
                </a:solidFill>
              </a:rPr>
              <a:t>DBA’s</a:t>
            </a:r>
            <a:endParaRPr lang="en-US" sz="7200" dirty="0">
              <a:solidFill>
                <a:schemeClr val="tx1"/>
              </a:solidFill>
            </a:endParaRPr>
          </a:p>
        </p:txBody>
      </p:sp>
      <p:sp>
        <p:nvSpPr>
          <p:cNvPr id="3" name="Content Placeholder 2"/>
          <p:cNvSpPr>
            <a:spLocks noGrp="1"/>
          </p:cNvSpPr>
          <p:nvPr>
            <p:ph idx="1"/>
          </p:nvPr>
        </p:nvSpPr>
        <p:spPr>
          <a:xfrm>
            <a:off x="457200" y="1951736"/>
            <a:ext cx="7848601" cy="4240210"/>
          </a:xfrm>
        </p:spPr>
        <p:txBody>
          <a:bodyPr>
            <a:normAutofit lnSpcReduction="10000"/>
          </a:bodyPr>
          <a:lstStyle/>
          <a:p>
            <a:pPr marL="0" indent="0">
              <a:buNone/>
            </a:pPr>
            <a:r>
              <a:rPr lang="en-US" sz="2400" u="sng" dirty="0" smtClean="0"/>
              <a:t>2 Classifications of DBA’s</a:t>
            </a:r>
            <a:r>
              <a:rPr lang="en-US" sz="2400" dirty="0" smtClean="0"/>
              <a:t>:</a:t>
            </a:r>
          </a:p>
          <a:p>
            <a:pPr marL="0" indent="0">
              <a:buNone/>
            </a:pPr>
            <a:r>
              <a:rPr lang="en-US" sz="2400" dirty="0" smtClean="0">
                <a:latin typeface="Calibri" panose="020F0502020204030204" pitchFamily="34" charset="0"/>
              </a:rPr>
              <a:t>●	Broker-owned fictitious business name</a:t>
            </a:r>
          </a:p>
          <a:p>
            <a:pPr marL="0" indent="0">
              <a:buClr>
                <a:schemeClr val="tx1"/>
              </a:buClr>
              <a:buNone/>
            </a:pPr>
            <a:r>
              <a:rPr lang="en-US" sz="2400" dirty="0" smtClean="0">
                <a:latin typeface="Calibri" panose="020F0502020204030204" pitchFamily="34" charset="0"/>
              </a:rPr>
              <a:t>●	Salesperson-owned fictitious business name</a:t>
            </a:r>
          </a:p>
          <a:p>
            <a:pPr lvl="1">
              <a:buClr>
                <a:schemeClr val="tx1">
                  <a:lumMod val="95000"/>
                  <a:lumOff val="5000"/>
                </a:schemeClr>
              </a:buClr>
              <a:buFont typeface="Courier New" panose="02070309020205020404" pitchFamily="49" charset="0"/>
              <a:buChar char="o"/>
            </a:pPr>
            <a:r>
              <a:rPr lang="en-US" sz="2400" dirty="0" smtClean="0"/>
              <a:t>Contract with responsible broker authorizing salesperson to file/obtain a fictitious business name (Bus. &amp; Prof. Code </a:t>
            </a:r>
            <a:r>
              <a:rPr lang="en-US" sz="2400" dirty="0" smtClean="0">
                <a:latin typeface="Calibri" panose="020F0502020204030204" pitchFamily="34" charset="0"/>
              </a:rPr>
              <a:t>§10159.5(a)(2))</a:t>
            </a:r>
            <a:endParaRPr lang="en-US" sz="2400" dirty="0" smtClean="0"/>
          </a:p>
          <a:p>
            <a:pPr lvl="1">
              <a:buClr>
                <a:schemeClr val="tx1"/>
              </a:buClr>
              <a:buFont typeface="Courier New" panose="02070309020205020404" pitchFamily="49" charset="0"/>
              <a:buChar char="o"/>
            </a:pPr>
            <a:r>
              <a:rPr lang="en-US" sz="2400" dirty="0" smtClean="0"/>
              <a:t>Use of the name as permitted by the responsible broker (Bus. &amp; Prof. Code </a:t>
            </a:r>
            <a:r>
              <a:rPr lang="en-US" sz="2400" dirty="0">
                <a:latin typeface="Calibri" panose="020F0502020204030204" pitchFamily="34" charset="0"/>
              </a:rPr>
              <a:t>§</a:t>
            </a:r>
            <a:r>
              <a:rPr lang="en-US" sz="2400" dirty="0" smtClean="0">
                <a:latin typeface="Calibri" panose="020F0502020204030204" pitchFamily="34" charset="0"/>
              </a:rPr>
              <a:t>10159.5(b)(1))</a:t>
            </a:r>
          </a:p>
          <a:p>
            <a:pPr lvl="1">
              <a:buClr>
                <a:schemeClr val="tx1"/>
              </a:buClr>
              <a:buFont typeface="Courier New" panose="02070309020205020404" pitchFamily="49" charset="0"/>
              <a:buChar char="o"/>
            </a:pPr>
            <a:r>
              <a:rPr lang="en-US" sz="2400" dirty="0" smtClean="0">
                <a:latin typeface="Calibri" panose="020F0502020204030204" pitchFamily="34" charset="0"/>
              </a:rPr>
              <a:t>Broker still responsible for supervising salespersons (</a:t>
            </a:r>
            <a:r>
              <a:rPr lang="en-US" sz="2400" dirty="0"/>
              <a:t>(Bus. &amp; Prof. Code </a:t>
            </a:r>
            <a:r>
              <a:rPr lang="en-US" sz="2400" dirty="0">
                <a:latin typeface="Calibri" panose="020F0502020204030204" pitchFamily="34" charset="0"/>
              </a:rPr>
              <a:t>§10159.5(b</a:t>
            </a:r>
            <a:r>
              <a:rPr lang="en-US" sz="2400" dirty="0" smtClean="0">
                <a:latin typeface="Calibri" panose="020F0502020204030204" pitchFamily="34" charset="0"/>
              </a:rPr>
              <a:t>)(2))</a:t>
            </a:r>
            <a:endParaRPr lang="en-US" sz="2400" dirty="0">
              <a:latin typeface="Calibri" panose="020F0502020204030204" pitchFamily="34" charset="0"/>
            </a:endParaRPr>
          </a:p>
          <a:p>
            <a:pPr lvl="1">
              <a:buFont typeface="Trebuchet MS" panose="020B0603020202020204" pitchFamily="34" charset="0"/>
              <a:buChar char="◦"/>
            </a:pPr>
            <a:endParaRPr lang="en-US" dirty="0"/>
          </a:p>
        </p:txBody>
      </p:sp>
    </p:spTree>
    <p:extLst>
      <p:ext uri="{BB962C8B-B14F-4D97-AF65-F5344CB8AC3E}">
        <p14:creationId xmlns:p14="http://schemas.microsoft.com/office/powerpoint/2010/main" val="11293793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tx1"/>
                </a:solidFill>
              </a:rPr>
              <a:t>DBA’s</a:t>
            </a:r>
            <a:endParaRPr lang="en-US" sz="7200" dirty="0">
              <a:solidFill>
                <a:schemeClr val="tx1"/>
              </a:solidFill>
            </a:endParaRPr>
          </a:p>
        </p:txBody>
      </p:sp>
      <p:sp>
        <p:nvSpPr>
          <p:cNvPr id="3" name="Content Placeholder 2"/>
          <p:cNvSpPr>
            <a:spLocks noGrp="1"/>
          </p:cNvSpPr>
          <p:nvPr>
            <p:ph idx="1"/>
          </p:nvPr>
        </p:nvSpPr>
        <p:spPr>
          <a:xfrm>
            <a:off x="609598" y="2160590"/>
            <a:ext cx="7620001" cy="4316410"/>
          </a:xfrm>
        </p:spPr>
        <p:txBody>
          <a:bodyPr>
            <a:noAutofit/>
          </a:bodyPr>
          <a:lstStyle/>
          <a:p>
            <a:pPr marL="0" indent="0">
              <a:buNone/>
            </a:pPr>
            <a:r>
              <a:rPr lang="en-US" sz="2400" u="sng" dirty="0" smtClean="0"/>
              <a:t>Steps to obtain a fictitious business name</a:t>
            </a:r>
            <a:r>
              <a:rPr lang="en-US" sz="2400" dirty="0" smtClean="0"/>
              <a:t>:</a:t>
            </a:r>
          </a:p>
          <a:p>
            <a:pPr>
              <a:buClr>
                <a:schemeClr val="tx1">
                  <a:lumMod val="95000"/>
                  <a:lumOff val="5000"/>
                </a:schemeClr>
              </a:buClr>
              <a:buFont typeface="+mj-lt"/>
              <a:buAutoNum type="arabicPeriod"/>
            </a:pPr>
            <a:r>
              <a:rPr lang="en-US" sz="2400" dirty="0" smtClean="0"/>
              <a:t>If salesperson, contract with broker for authority to file/obtain a fictitious business name</a:t>
            </a:r>
          </a:p>
          <a:p>
            <a:pPr>
              <a:buClr>
                <a:schemeClr val="tx1">
                  <a:lumMod val="95000"/>
                  <a:lumOff val="5000"/>
                </a:schemeClr>
              </a:buClr>
              <a:buFont typeface="+mj-lt"/>
              <a:buAutoNum type="arabicPeriod"/>
            </a:pPr>
            <a:r>
              <a:rPr lang="en-US" sz="2400" dirty="0" smtClean="0"/>
              <a:t>Obtain a fictitious business name from the county clerk</a:t>
            </a:r>
          </a:p>
          <a:p>
            <a:pPr>
              <a:buClr>
                <a:schemeClr val="tx1">
                  <a:lumMod val="95000"/>
                  <a:lumOff val="5000"/>
                </a:schemeClr>
              </a:buClr>
              <a:buFont typeface="+mj-lt"/>
              <a:buAutoNum type="arabicPeriod"/>
            </a:pPr>
            <a:r>
              <a:rPr lang="en-US" sz="2400" dirty="0" smtClean="0"/>
              <a:t>Deliver a fictitious business name application to DRE</a:t>
            </a:r>
          </a:p>
          <a:p>
            <a:pPr marL="800100" lvl="1" indent="-342900">
              <a:buClr>
                <a:schemeClr val="tx1">
                  <a:lumMod val="95000"/>
                  <a:lumOff val="5000"/>
                </a:schemeClr>
              </a:buClr>
              <a:buFont typeface="+mj-lt"/>
              <a:buAutoNum type="alphaLcPeriod"/>
            </a:pPr>
            <a:r>
              <a:rPr lang="en-US" sz="2400" dirty="0" smtClean="0"/>
              <a:t>Signed by the responsible broker</a:t>
            </a:r>
          </a:p>
          <a:p>
            <a:pPr marL="457200" lvl="1" indent="0">
              <a:buClr>
                <a:schemeClr val="tx1">
                  <a:lumMod val="95000"/>
                  <a:lumOff val="5000"/>
                </a:schemeClr>
              </a:buClr>
              <a:buNone/>
            </a:pPr>
            <a:endParaRPr lang="en-US" sz="2400" dirty="0" smtClean="0"/>
          </a:p>
        </p:txBody>
      </p:sp>
    </p:spTree>
    <p:extLst>
      <p:ext uri="{BB962C8B-B14F-4D97-AF65-F5344CB8AC3E}">
        <p14:creationId xmlns:p14="http://schemas.microsoft.com/office/powerpoint/2010/main" val="246010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73" y="609600"/>
            <a:ext cx="6766727" cy="1320800"/>
          </a:xfrm>
        </p:spPr>
        <p:txBody>
          <a:bodyPr>
            <a:normAutofit/>
          </a:bodyPr>
          <a:lstStyle/>
          <a:p>
            <a:r>
              <a:rPr lang="en-US" dirty="0" smtClean="0">
                <a:solidFill>
                  <a:schemeClr val="tx1"/>
                </a:solidFill>
              </a:rPr>
              <a:t>Information Technology </a:t>
            </a:r>
            <a:r>
              <a:rPr lang="en-US" dirty="0">
                <a:solidFill>
                  <a:schemeClr val="tx1"/>
                </a:solidFill>
              </a:rPr>
              <a:t/>
            </a:r>
            <a:br>
              <a:rPr lang="en-US" dirty="0">
                <a:solidFill>
                  <a:schemeClr val="tx1"/>
                </a:solidFill>
              </a:rPr>
            </a:br>
            <a:r>
              <a:rPr lang="en-US" dirty="0" smtClean="0">
                <a:solidFill>
                  <a:schemeClr val="tx1"/>
                </a:solidFill>
              </a:rPr>
              <a:t>What’s Completed</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US" sz="4000" dirty="0" smtClean="0"/>
              <a:t>Subdivision Online Public Report Application System (SOPRAS) implemented September 2018</a:t>
            </a:r>
          </a:p>
          <a:p>
            <a:r>
              <a:rPr lang="en-US" sz="4000" dirty="0"/>
              <a:t>Broker-Associates on </a:t>
            </a:r>
            <a:r>
              <a:rPr lang="en-US" sz="4000" dirty="0" err="1" smtClean="0"/>
              <a:t>eLicensing</a:t>
            </a:r>
            <a:r>
              <a:rPr lang="en-US" sz="4000" dirty="0" smtClean="0"/>
              <a:t>- </a:t>
            </a:r>
            <a:r>
              <a:rPr lang="en-US" sz="4000" dirty="0"/>
              <a:t>implemented </a:t>
            </a:r>
            <a:r>
              <a:rPr lang="en-US" sz="4000" dirty="0" smtClean="0"/>
              <a:t>on October 2018</a:t>
            </a:r>
          </a:p>
          <a:p>
            <a:r>
              <a:rPr lang="en-US" sz="4000" dirty="0"/>
              <a:t>New Virtual Call Center (VCC) </a:t>
            </a:r>
            <a:r>
              <a:rPr lang="en-US" sz="4000" dirty="0" smtClean="0"/>
              <a:t>System-implemented </a:t>
            </a:r>
            <a:r>
              <a:rPr lang="en-US" sz="4000" dirty="0"/>
              <a:t>December </a:t>
            </a:r>
            <a:r>
              <a:rPr lang="en-US" sz="4000" dirty="0" smtClean="0"/>
              <a:t>2018</a:t>
            </a:r>
            <a:endParaRPr lang="en-US" sz="4000" dirty="0"/>
          </a:p>
          <a:p>
            <a:endParaRPr lang="en-US" sz="4000" dirty="0"/>
          </a:p>
        </p:txBody>
      </p:sp>
    </p:spTree>
    <p:extLst>
      <p:ext uri="{BB962C8B-B14F-4D97-AF65-F5344CB8AC3E}">
        <p14:creationId xmlns:p14="http://schemas.microsoft.com/office/powerpoint/2010/main" val="17626674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914400"/>
          </a:xfrm>
        </p:spPr>
        <p:txBody>
          <a:bodyPr>
            <a:normAutofit fontScale="90000"/>
          </a:bodyPr>
          <a:lstStyle/>
          <a:p>
            <a:pPr algn="ctr"/>
            <a:r>
              <a:rPr lang="en-US" sz="7200" dirty="0" smtClean="0">
                <a:solidFill>
                  <a:schemeClr val="tx1"/>
                </a:solidFill>
              </a:rPr>
              <a:t>DBA’s</a:t>
            </a:r>
            <a:endParaRPr lang="en-US" sz="7200" dirty="0">
              <a:solidFill>
                <a:schemeClr val="tx1"/>
              </a:solidFill>
            </a:endParaRPr>
          </a:p>
        </p:txBody>
      </p:sp>
      <p:sp>
        <p:nvSpPr>
          <p:cNvPr id="3" name="Content Placeholder 2"/>
          <p:cNvSpPr>
            <a:spLocks noGrp="1"/>
          </p:cNvSpPr>
          <p:nvPr>
            <p:ph idx="1"/>
          </p:nvPr>
        </p:nvSpPr>
        <p:spPr>
          <a:xfrm>
            <a:off x="304800" y="1600200"/>
            <a:ext cx="7924801" cy="4876800"/>
          </a:xfrm>
        </p:spPr>
        <p:txBody>
          <a:bodyPr>
            <a:noAutofit/>
          </a:bodyPr>
          <a:lstStyle/>
          <a:p>
            <a:pPr marL="0" indent="0">
              <a:buNone/>
            </a:pPr>
            <a:r>
              <a:rPr lang="en-US" sz="2400" u="sng" dirty="0" smtClean="0"/>
              <a:t>Reasons why a DBA application may be denied</a:t>
            </a:r>
            <a:r>
              <a:rPr lang="en-US" sz="2400" dirty="0" smtClean="0"/>
              <a:t>:</a:t>
            </a:r>
          </a:p>
          <a:p>
            <a:pPr>
              <a:buClr>
                <a:schemeClr val="tx1">
                  <a:lumMod val="95000"/>
                  <a:lumOff val="5000"/>
                </a:schemeClr>
              </a:buClr>
              <a:buFont typeface="Calibri" panose="020F0502020204030204" pitchFamily="34" charset="0"/>
              <a:buChar char="●"/>
            </a:pPr>
            <a:r>
              <a:rPr lang="en-US" sz="2400" dirty="0" smtClean="0"/>
              <a:t>Misleading or constitutes false advertising (Commissioner’s Regulations </a:t>
            </a:r>
            <a:r>
              <a:rPr lang="en-US" sz="2400" dirty="0" smtClean="0">
                <a:latin typeface="Calibri" panose="020F0502020204030204" pitchFamily="34" charset="0"/>
              </a:rPr>
              <a:t>§2731(c)(1))</a:t>
            </a:r>
          </a:p>
          <a:p>
            <a:pPr>
              <a:buClr>
                <a:schemeClr val="tx1">
                  <a:lumMod val="95000"/>
                  <a:lumOff val="5000"/>
                </a:schemeClr>
              </a:buClr>
              <a:buFont typeface="Calibri" panose="020F0502020204030204" pitchFamily="34" charset="0"/>
              <a:buChar char="●"/>
            </a:pPr>
            <a:r>
              <a:rPr lang="en-US" sz="2400" dirty="0" smtClean="0">
                <a:latin typeface="Calibri" panose="020F0502020204030204" pitchFamily="34" charset="0"/>
              </a:rPr>
              <a:t>Implies a partnership or corporation when such an entity does not exist </a:t>
            </a:r>
            <a:r>
              <a:rPr lang="en-US" sz="2400" dirty="0"/>
              <a:t>(Commissioner’s Regulations </a:t>
            </a:r>
            <a:r>
              <a:rPr lang="en-US" sz="2400" dirty="0">
                <a:latin typeface="Calibri" panose="020F0502020204030204" pitchFamily="34" charset="0"/>
              </a:rPr>
              <a:t>§2731(c</a:t>
            </a:r>
            <a:r>
              <a:rPr lang="en-US" sz="2400" dirty="0" smtClean="0">
                <a:latin typeface="Calibri" panose="020F0502020204030204" pitchFamily="34" charset="0"/>
              </a:rPr>
              <a:t>)(2))</a:t>
            </a:r>
          </a:p>
          <a:p>
            <a:pPr>
              <a:buClr>
                <a:schemeClr val="tx1">
                  <a:lumMod val="95000"/>
                  <a:lumOff val="5000"/>
                </a:schemeClr>
              </a:buClr>
              <a:buFont typeface="Calibri" panose="020F0502020204030204" pitchFamily="34" charset="0"/>
              <a:buChar char="●"/>
            </a:pPr>
            <a:r>
              <a:rPr lang="en-US" sz="2400" dirty="0" smtClean="0">
                <a:latin typeface="Calibri" panose="020F0502020204030204" pitchFamily="34" charset="0"/>
              </a:rPr>
              <a:t>Includes the name of a real estate salesperson </a:t>
            </a:r>
            <a:r>
              <a:rPr lang="en-US" sz="2400" dirty="0"/>
              <a:t>(Commissioner’s Regulations </a:t>
            </a:r>
            <a:r>
              <a:rPr lang="en-US" sz="2400" dirty="0">
                <a:latin typeface="Calibri" panose="020F0502020204030204" pitchFamily="34" charset="0"/>
              </a:rPr>
              <a:t>§2731(c</a:t>
            </a:r>
            <a:r>
              <a:rPr lang="en-US" sz="2400" dirty="0" smtClean="0">
                <a:latin typeface="Calibri" panose="020F0502020204030204" pitchFamily="34" charset="0"/>
              </a:rPr>
              <a:t>)(3))</a:t>
            </a:r>
            <a:endParaRPr lang="en-US" sz="2400" dirty="0">
              <a:latin typeface="Calibri" panose="020F0502020204030204" pitchFamily="34" charset="0"/>
            </a:endParaRPr>
          </a:p>
          <a:p>
            <a:pPr>
              <a:buClr>
                <a:schemeClr val="tx1">
                  <a:lumMod val="95000"/>
                  <a:lumOff val="5000"/>
                </a:schemeClr>
              </a:buClr>
              <a:buFont typeface="Calibri" panose="020F0502020204030204" pitchFamily="34" charset="0"/>
              <a:buChar char="●"/>
            </a:pPr>
            <a:r>
              <a:rPr lang="en-US" sz="2400" dirty="0" smtClean="0">
                <a:latin typeface="Calibri" panose="020F0502020204030204" pitchFamily="34" charset="0"/>
              </a:rPr>
              <a:t>Is the name formerly used by a licensee whose license has since been revoked </a:t>
            </a:r>
            <a:r>
              <a:rPr lang="en-US" sz="2400" dirty="0"/>
              <a:t>(Commissioner’s Regulations </a:t>
            </a:r>
            <a:r>
              <a:rPr lang="en-US" sz="2400" dirty="0">
                <a:latin typeface="Calibri" panose="020F0502020204030204" pitchFamily="34" charset="0"/>
              </a:rPr>
              <a:t>§2731(c</a:t>
            </a:r>
            <a:r>
              <a:rPr lang="en-US" sz="2400" dirty="0" smtClean="0">
                <a:latin typeface="Calibri" panose="020F0502020204030204" pitchFamily="34" charset="0"/>
              </a:rPr>
              <a:t>)(5))</a:t>
            </a:r>
            <a:endParaRPr lang="en-US" sz="2400" dirty="0">
              <a:latin typeface="Calibri" panose="020F0502020204030204" pitchFamily="34" charset="0"/>
            </a:endParaRPr>
          </a:p>
          <a:p>
            <a:pPr>
              <a:buClr>
                <a:schemeClr val="tx1">
                  <a:lumMod val="95000"/>
                  <a:lumOff val="5000"/>
                </a:schemeClr>
              </a:buClr>
              <a:buFont typeface="Calibri" panose="020F0502020204030204" pitchFamily="34" charset="0"/>
              <a:buChar char="●"/>
            </a:pPr>
            <a:endParaRPr lang="en-US" sz="2400" dirty="0"/>
          </a:p>
        </p:txBody>
      </p:sp>
    </p:spTree>
    <p:extLst>
      <p:ext uri="{BB962C8B-B14F-4D97-AF65-F5344CB8AC3E}">
        <p14:creationId xmlns:p14="http://schemas.microsoft.com/office/powerpoint/2010/main" val="1009431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tx1"/>
                </a:solidFill>
              </a:rPr>
              <a:t>Team Names</a:t>
            </a:r>
            <a:endParaRPr lang="en-US" sz="7200" dirty="0">
              <a:solidFill>
                <a:schemeClr val="tx1"/>
              </a:solidFill>
            </a:endParaRPr>
          </a:p>
        </p:txBody>
      </p:sp>
      <p:sp>
        <p:nvSpPr>
          <p:cNvPr id="3" name="Content Placeholder 2"/>
          <p:cNvSpPr>
            <a:spLocks noGrp="1"/>
          </p:cNvSpPr>
          <p:nvPr>
            <p:ph idx="1"/>
          </p:nvPr>
        </p:nvSpPr>
        <p:spPr>
          <a:xfrm>
            <a:off x="609598" y="2160590"/>
            <a:ext cx="8001001" cy="3880773"/>
          </a:xfrm>
        </p:spPr>
        <p:txBody>
          <a:bodyPr>
            <a:noAutofit/>
          </a:bodyPr>
          <a:lstStyle/>
          <a:p>
            <a:pPr marL="0" indent="0">
              <a:buNone/>
            </a:pPr>
            <a:r>
              <a:rPr lang="en-US" sz="3200" u="sng" dirty="0" smtClean="0"/>
              <a:t>Bus. &amp; Prof. Code section </a:t>
            </a:r>
            <a:r>
              <a:rPr lang="en-US" sz="3200" u="sng" smtClean="0"/>
              <a:t>10159.7(a)(3)</a:t>
            </a:r>
            <a:r>
              <a:rPr lang="en-US" sz="3200" smtClean="0"/>
              <a:t>:</a:t>
            </a:r>
            <a:endParaRPr lang="en-US" sz="3200" dirty="0" smtClean="0"/>
          </a:p>
          <a:p>
            <a:pPr marL="400050" lvl="1" indent="0">
              <a:buNone/>
            </a:pPr>
            <a:r>
              <a:rPr lang="en-US" sz="3200" dirty="0" smtClean="0"/>
              <a:t>“’Team name’ means a professional identity or brand name used by a salesperson . . . for the provision of real estate licensed services.”</a:t>
            </a:r>
            <a:endParaRPr lang="en-US" sz="3200" dirty="0"/>
          </a:p>
        </p:txBody>
      </p:sp>
    </p:spTree>
    <p:extLst>
      <p:ext uri="{BB962C8B-B14F-4D97-AF65-F5344CB8AC3E}">
        <p14:creationId xmlns:p14="http://schemas.microsoft.com/office/powerpoint/2010/main" val="15238988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143000"/>
          </a:xfrm>
        </p:spPr>
        <p:txBody>
          <a:bodyPr>
            <a:normAutofit fontScale="90000"/>
          </a:bodyPr>
          <a:lstStyle/>
          <a:p>
            <a:pPr algn="ctr"/>
            <a:r>
              <a:rPr lang="en-US" sz="7200" dirty="0" smtClean="0">
                <a:solidFill>
                  <a:schemeClr val="tx1"/>
                </a:solidFill>
              </a:rPr>
              <a:t>Team Names</a:t>
            </a:r>
            <a:endParaRPr lang="en-US" sz="7200" dirty="0">
              <a:solidFill>
                <a:schemeClr val="tx1"/>
              </a:solidFill>
            </a:endParaRPr>
          </a:p>
        </p:txBody>
      </p:sp>
      <p:sp>
        <p:nvSpPr>
          <p:cNvPr id="3" name="Content Placeholder 2"/>
          <p:cNvSpPr>
            <a:spLocks noGrp="1"/>
          </p:cNvSpPr>
          <p:nvPr>
            <p:ph idx="1"/>
          </p:nvPr>
        </p:nvSpPr>
        <p:spPr>
          <a:xfrm>
            <a:off x="609598" y="1447800"/>
            <a:ext cx="8001001" cy="5181600"/>
          </a:xfrm>
        </p:spPr>
        <p:txBody>
          <a:bodyPr>
            <a:normAutofit fontScale="92500" lnSpcReduction="10000"/>
          </a:bodyPr>
          <a:lstStyle/>
          <a:p>
            <a:pPr>
              <a:buClr>
                <a:schemeClr val="tx1"/>
              </a:buClr>
              <a:buFont typeface="Calibri" panose="020F0502020204030204" pitchFamily="34" charset="0"/>
              <a:buChar char="●"/>
            </a:pPr>
            <a:r>
              <a:rPr lang="en-US" sz="2400" dirty="0" smtClean="0"/>
              <a:t>Used by two or more real estate licensees</a:t>
            </a:r>
            <a:endParaRPr lang="en-US" sz="2400" dirty="0"/>
          </a:p>
          <a:p>
            <a:pPr>
              <a:buClr>
                <a:schemeClr val="tx1"/>
              </a:buClr>
              <a:buFont typeface="Calibri" panose="020F0502020204030204" pitchFamily="34" charset="0"/>
              <a:buChar char="●"/>
            </a:pPr>
            <a:r>
              <a:rPr lang="en-US" sz="2400" dirty="0" smtClean="0"/>
              <a:t>The team name includes the surname of at least one licensee member of the team</a:t>
            </a:r>
          </a:p>
          <a:p>
            <a:pPr>
              <a:buClr>
                <a:schemeClr val="tx1"/>
              </a:buClr>
              <a:buFont typeface="Calibri" panose="020F0502020204030204" pitchFamily="34" charset="0"/>
              <a:buChar char="●"/>
            </a:pPr>
            <a:r>
              <a:rPr lang="en-US" sz="2400" dirty="0" smtClean="0"/>
              <a:t>The team name includes “associates,” “group,” or “team”</a:t>
            </a:r>
          </a:p>
          <a:p>
            <a:pPr>
              <a:buClr>
                <a:schemeClr val="tx1"/>
              </a:buClr>
              <a:buFont typeface="Calibri" panose="020F0502020204030204" pitchFamily="34" charset="0"/>
              <a:buChar char="●"/>
            </a:pPr>
            <a:r>
              <a:rPr lang="en-US" sz="2400" dirty="0" smtClean="0"/>
              <a:t>The team name does </a:t>
            </a:r>
            <a:r>
              <a:rPr lang="en-US" sz="2400" u="sng" dirty="0" smtClean="0"/>
              <a:t>not</a:t>
            </a:r>
            <a:r>
              <a:rPr lang="en-US" sz="2400" dirty="0" smtClean="0"/>
              <a:t> include:</a:t>
            </a:r>
          </a:p>
          <a:p>
            <a:pPr lvl="1">
              <a:buClr>
                <a:schemeClr val="tx1"/>
              </a:buClr>
              <a:buFont typeface="Courier New" panose="02070309020205020404" pitchFamily="49" charset="0"/>
              <a:buChar char="o"/>
            </a:pPr>
            <a:r>
              <a:rPr lang="en-US" sz="2400" dirty="0" smtClean="0"/>
              <a:t>Real estate brokerage</a:t>
            </a:r>
          </a:p>
          <a:p>
            <a:pPr lvl="1">
              <a:buClr>
                <a:schemeClr val="tx1"/>
              </a:buClr>
              <a:buFont typeface="Courier New" panose="02070309020205020404" pitchFamily="49" charset="0"/>
              <a:buChar char="o"/>
            </a:pPr>
            <a:r>
              <a:rPr lang="en-US" sz="2400" dirty="0" smtClean="0"/>
              <a:t>Broker</a:t>
            </a:r>
          </a:p>
          <a:p>
            <a:pPr lvl="1">
              <a:buClr>
                <a:schemeClr val="tx1"/>
              </a:buClr>
              <a:buFont typeface="Courier New" panose="02070309020205020404" pitchFamily="49" charset="0"/>
              <a:buChar char="o"/>
            </a:pPr>
            <a:r>
              <a:rPr lang="en-US" sz="2400" dirty="0" smtClean="0"/>
              <a:t>Brokerage</a:t>
            </a:r>
          </a:p>
          <a:p>
            <a:pPr lvl="1">
              <a:buClr>
                <a:schemeClr val="tx1"/>
              </a:buClr>
              <a:buFont typeface="Courier New" panose="02070309020205020404" pitchFamily="49" charset="0"/>
              <a:buChar char="o"/>
            </a:pPr>
            <a:r>
              <a:rPr lang="en-US" sz="2400" dirty="0" smtClean="0"/>
              <a:t>Other term that leads a member of the public to believe that the team is offering real estate brokerage services</a:t>
            </a:r>
          </a:p>
          <a:p>
            <a:pPr lvl="1">
              <a:buClr>
                <a:schemeClr val="tx1"/>
              </a:buClr>
              <a:buFont typeface="Courier New" panose="02070309020205020404" pitchFamily="49" charset="0"/>
              <a:buChar char="o"/>
            </a:pPr>
            <a:r>
              <a:rPr lang="en-US" sz="2400" dirty="0" smtClean="0"/>
              <a:t>Other term that suggests or implies the existence of a real estate entity independent of a responsible broker</a:t>
            </a:r>
          </a:p>
          <a:p>
            <a:pPr lvl="1">
              <a:buClr>
                <a:schemeClr val="tx1"/>
              </a:buClr>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28900184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229601" cy="1320800"/>
          </a:xfrm>
        </p:spPr>
        <p:txBody>
          <a:bodyPr>
            <a:noAutofit/>
          </a:bodyPr>
          <a:lstStyle/>
          <a:p>
            <a:pPr algn="ctr"/>
            <a:r>
              <a:rPr lang="en-US" sz="4400" dirty="0" smtClean="0">
                <a:solidFill>
                  <a:schemeClr val="tx1"/>
                </a:solidFill>
              </a:rPr>
              <a:t>Advertising – Responsible Broker’s Identity</a:t>
            </a:r>
            <a:endParaRPr lang="en-US" sz="4400" dirty="0">
              <a:solidFill>
                <a:schemeClr val="tx1"/>
              </a:solidFill>
            </a:endParaRPr>
          </a:p>
        </p:txBody>
      </p:sp>
      <p:sp>
        <p:nvSpPr>
          <p:cNvPr id="3" name="Content Placeholder 2"/>
          <p:cNvSpPr>
            <a:spLocks noGrp="1"/>
          </p:cNvSpPr>
          <p:nvPr>
            <p:ph idx="1"/>
          </p:nvPr>
        </p:nvSpPr>
        <p:spPr>
          <a:xfrm>
            <a:off x="609598" y="2160590"/>
            <a:ext cx="8153401" cy="4468810"/>
          </a:xfrm>
        </p:spPr>
        <p:txBody>
          <a:bodyPr>
            <a:normAutofit fontScale="85000" lnSpcReduction="20000"/>
          </a:bodyPr>
          <a:lstStyle/>
          <a:p>
            <a:pPr marL="0" indent="0">
              <a:buNone/>
            </a:pPr>
            <a:r>
              <a:rPr lang="en-US" sz="2800" u="sng" dirty="0" smtClean="0"/>
              <a:t>Salesperson-owned DBA’s</a:t>
            </a:r>
          </a:p>
          <a:p>
            <a:pPr>
              <a:buClr>
                <a:schemeClr val="tx1">
                  <a:lumMod val="95000"/>
                  <a:lumOff val="5000"/>
                </a:schemeClr>
              </a:buClr>
              <a:buFont typeface="Calibri" panose="020F0502020204030204" pitchFamily="34" charset="0"/>
              <a:buChar char="●"/>
            </a:pPr>
            <a:r>
              <a:rPr lang="en-US" sz="2800" dirty="0" smtClean="0"/>
              <a:t>Advertising and solicitation materials using a fictitious business name shall include the responsible broker’s identity in a manner equally as prominent as the fictitious business name (Bus. &amp; Prof. Code §10159.5(d))</a:t>
            </a:r>
          </a:p>
          <a:p>
            <a:pPr lvl="1">
              <a:buClr>
                <a:schemeClr val="tx1">
                  <a:lumMod val="95000"/>
                  <a:lumOff val="5000"/>
                </a:schemeClr>
              </a:buClr>
              <a:buFont typeface="Calibri" panose="020F0502020204030204" pitchFamily="34" charset="0"/>
              <a:buChar char="●"/>
            </a:pPr>
            <a:r>
              <a:rPr lang="en-US" sz="2800" dirty="0" smtClean="0"/>
              <a:t>Note:  “Responsible Broker’s Identity” moved from section 10159.7 to section 10015.4</a:t>
            </a:r>
          </a:p>
          <a:p>
            <a:pPr marL="0" indent="0">
              <a:buNone/>
            </a:pPr>
            <a:r>
              <a:rPr lang="en-US" sz="2800" u="sng" dirty="0" smtClean="0"/>
              <a:t>Team Names</a:t>
            </a:r>
          </a:p>
          <a:p>
            <a:pPr>
              <a:buClr>
                <a:schemeClr val="tx1">
                  <a:lumMod val="95000"/>
                  <a:lumOff val="5000"/>
                </a:schemeClr>
              </a:buClr>
              <a:buFont typeface="Calibri" panose="020F0502020204030204" pitchFamily="34" charset="0"/>
              <a:buChar char="●"/>
            </a:pPr>
            <a:r>
              <a:rPr lang="en-US" sz="2800" dirty="0" smtClean="0"/>
              <a:t>The responsible broker’s identity shall be displayed as prominently and conspicuously as the team name in all advertising and solicitation materials (Bus</a:t>
            </a:r>
            <a:r>
              <a:rPr lang="en-US" sz="2800" dirty="0"/>
              <a:t>. &amp; Prof. Code </a:t>
            </a:r>
            <a:r>
              <a:rPr lang="en-US" sz="2800" dirty="0">
                <a:latin typeface="Calibri" panose="020F0502020204030204" pitchFamily="34" charset="0"/>
              </a:rPr>
              <a:t>§</a:t>
            </a:r>
            <a:r>
              <a:rPr lang="en-US" sz="2800" dirty="0" smtClean="0">
                <a:latin typeface="Calibri" panose="020F0502020204030204" pitchFamily="34" charset="0"/>
              </a:rPr>
              <a:t>10159.6(b))</a:t>
            </a:r>
            <a:endParaRPr lang="en-US" sz="2800" dirty="0" smtClean="0"/>
          </a:p>
          <a:p>
            <a:pPr marL="0" indent="0">
              <a:buNone/>
            </a:pPr>
            <a:endParaRPr lang="en-US" dirty="0"/>
          </a:p>
        </p:txBody>
      </p:sp>
    </p:spTree>
    <p:extLst>
      <p:ext uri="{BB962C8B-B14F-4D97-AF65-F5344CB8AC3E}">
        <p14:creationId xmlns:p14="http://schemas.microsoft.com/office/powerpoint/2010/main" val="32155313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43200" y="527566"/>
            <a:ext cx="5850294" cy="2514600"/>
          </a:xfrm>
          <a:prstGeom prst="rect">
            <a:avLst/>
          </a:prstGeom>
        </p:spPr>
      </p:pic>
      <p:pic>
        <p:nvPicPr>
          <p:cNvPr id="4" name="Picture 3"/>
          <p:cNvPicPr>
            <a:picLocks noChangeAspect="1"/>
          </p:cNvPicPr>
          <p:nvPr/>
        </p:nvPicPr>
        <p:blipFill>
          <a:blip r:embed="rId3"/>
          <a:stretch>
            <a:fillRect/>
          </a:stretch>
        </p:blipFill>
        <p:spPr>
          <a:xfrm>
            <a:off x="2792283" y="3352800"/>
            <a:ext cx="5752128" cy="3151331"/>
          </a:xfrm>
          <a:prstGeom prst="rect">
            <a:avLst/>
          </a:prstGeom>
        </p:spPr>
      </p:pic>
      <p:sp>
        <p:nvSpPr>
          <p:cNvPr id="5" name="TextBox 4"/>
          <p:cNvSpPr txBox="1"/>
          <p:nvPr/>
        </p:nvSpPr>
        <p:spPr>
          <a:xfrm>
            <a:off x="457200" y="1600200"/>
            <a:ext cx="1828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1</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p:cNvSpPr txBox="1"/>
          <p:nvPr/>
        </p:nvSpPr>
        <p:spPr>
          <a:xfrm>
            <a:off x="431307" y="4591684"/>
            <a:ext cx="20070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a:t>
            </a: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2</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40019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7200" y="228600"/>
            <a:ext cx="3918857" cy="3429000"/>
          </a:xfrm>
          <a:prstGeom prst="rect">
            <a:avLst/>
          </a:prstGeom>
        </p:spPr>
      </p:pic>
      <p:pic>
        <p:nvPicPr>
          <p:cNvPr id="4" name="Picture 3"/>
          <p:cNvPicPr>
            <a:picLocks noChangeAspect="1"/>
          </p:cNvPicPr>
          <p:nvPr/>
        </p:nvPicPr>
        <p:blipFill>
          <a:blip r:embed="rId3"/>
          <a:stretch>
            <a:fillRect/>
          </a:stretch>
        </p:blipFill>
        <p:spPr>
          <a:xfrm>
            <a:off x="4267200" y="4114800"/>
            <a:ext cx="3898142" cy="1949071"/>
          </a:xfrm>
          <a:prstGeom prst="rect">
            <a:avLst/>
          </a:prstGeom>
        </p:spPr>
      </p:pic>
      <p:sp>
        <p:nvSpPr>
          <p:cNvPr id="5" name="TextBox 4"/>
          <p:cNvSpPr txBox="1"/>
          <p:nvPr/>
        </p:nvSpPr>
        <p:spPr>
          <a:xfrm>
            <a:off x="914400" y="2286000"/>
            <a:ext cx="2057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3</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p:cNvSpPr txBox="1"/>
          <p:nvPr/>
        </p:nvSpPr>
        <p:spPr>
          <a:xfrm>
            <a:off x="914400" y="5257800"/>
            <a:ext cx="26670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4</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48034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1004680"/>
            <a:ext cx="3886200" cy="2562639"/>
          </a:xfrm>
          <a:prstGeom prst="rect">
            <a:avLst/>
          </a:prstGeom>
        </p:spPr>
      </p:pic>
      <p:sp>
        <p:nvSpPr>
          <p:cNvPr id="3" name="TextBox 2"/>
          <p:cNvSpPr txBox="1"/>
          <p:nvPr/>
        </p:nvSpPr>
        <p:spPr>
          <a:xfrm>
            <a:off x="838200" y="2286000"/>
            <a:ext cx="2590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Example 5</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995498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533400" y="381000"/>
            <a:ext cx="8229600" cy="1524000"/>
          </a:xfrm>
        </p:spPr>
        <p:txBody>
          <a:bodyPr lIns="0" rIns="0" bIns="0" anchor="b">
            <a:noAutofit/>
          </a:bodyPr>
          <a:lstStyle/>
          <a:p>
            <a:pPr eaLnBrk="1" hangingPunct="1">
              <a:defRPr/>
            </a:pPr>
            <a:r>
              <a:rPr lang="en-US" sz="4000" dirty="0" smtClean="0">
                <a:solidFill>
                  <a:schemeClr val="tx1"/>
                </a:solidFill>
                <a:latin typeface="Book Antiqua" panose="02040602050305030304" pitchFamily="18" charset="0"/>
              </a:rPr>
              <a:t/>
            </a:r>
            <a:br>
              <a:rPr lang="en-US" sz="4000" dirty="0" smtClean="0">
                <a:solidFill>
                  <a:schemeClr val="tx1"/>
                </a:solidFill>
                <a:latin typeface="Book Antiqua" panose="02040602050305030304" pitchFamily="18" charset="0"/>
              </a:rPr>
            </a:br>
            <a:r>
              <a:rPr lang="en-US" sz="4000" dirty="0">
                <a:solidFill>
                  <a:schemeClr val="tx1"/>
                </a:solidFill>
                <a:latin typeface="Book Antiqua" panose="02040602050305030304" pitchFamily="18" charset="0"/>
              </a:rPr>
              <a:t/>
            </a:r>
            <a:br>
              <a:rPr lang="en-US" sz="4000" dirty="0">
                <a:solidFill>
                  <a:schemeClr val="tx1"/>
                </a:solidFill>
                <a:latin typeface="Book Antiqua" panose="02040602050305030304" pitchFamily="18" charset="0"/>
              </a:rPr>
            </a:br>
            <a:r>
              <a:rPr lang="en-US" sz="4000" dirty="0" smtClean="0">
                <a:solidFill>
                  <a:schemeClr val="tx1"/>
                </a:solidFill>
                <a:latin typeface="Book Antiqua" panose="02040602050305030304" pitchFamily="18" charset="0"/>
              </a:rPr>
              <a:t>Department of Real Estate</a:t>
            </a:r>
            <a:br>
              <a:rPr lang="en-US" sz="4000" dirty="0" smtClean="0">
                <a:solidFill>
                  <a:schemeClr val="tx1"/>
                </a:solidFill>
                <a:latin typeface="Book Antiqua" panose="02040602050305030304" pitchFamily="18" charset="0"/>
              </a:rPr>
            </a:br>
            <a:r>
              <a:rPr lang="en-US" sz="4000" dirty="0" smtClean="0">
                <a:solidFill>
                  <a:schemeClr val="tx1"/>
                </a:solidFill>
                <a:latin typeface="Book Antiqua" panose="02040602050305030304" pitchFamily="18" charset="0"/>
              </a:rPr>
              <a:t>Legal Affairs</a:t>
            </a:r>
            <a:endParaRPr lang="en-US" altLang="en-US" sz="4000" dirty="0">
              <a:solidFill>
                <a:srgbClr val="FFFF00"/>
              </a:solidFill>
              <a:latin typeface="Book Antiqua" pitchFamily="18" charset="0"/>
            </a:endParaRPr>
          </a:p>
        </p:txBody>
      </p:sp>
      <p:sp>
        <p:nvSpPr>
          <p:cNvPr id="72706" name="Content Placeholder 2"/>
          <p:cNvSpPr>
            <a:spLocks noGrp="1"/>
          </p:cNvSpPr>
          <p:nvPr>
            <p:ph idx="4294967295"/>
          </p:nvPr>
        </p:nvSpPr>
        <p:spPr>
          <a:xfrm>
            <a:off x="762000" y="2377281"/>
            <a:ext cx="8229600" cy="2103437"/>
          </a:xfrm>
        </p:spPr>
        <p:txBody>
          <a:bodyPr/>
          <a:lstStyle/>
          <a:p>
            <a:pPr eaLnBrk="1" hangingPunct="1">
              <a:buFont typeface="Arial" charset="0"/>
              <a:buNone/>
            </a:pPr>
            <a:r>
              <a:rPr lang="en-US" altLang="en-US" b="1" dirty="0" smtClean="0">
                <a:latin typeface="Arial" panose="020B0604020202020204" pitchFamily="34" charset="0"/>
                <a:cs typeface="Arial" panose="020B0604020202020204" pitchFamily="34" charset="0"/>
              </a:rPr>
              <a:t>Contact:</a:t>
            </a:r>
          </a:p>
          <a:p>
            <a:pPr eaLnBrk="1" hangingPunct="1">
              <a:buFont typeface="Arial" charset="0"/>
              <a:buNone/>
            </a:pPr>
            <a:r>
              <a:rPr lang="en-US" altLang="en-US" b="1" dirty="0" smtClean="0">
                <a:latin typeface="Arial" panose="020B0604020202020204" pitchFamily="34" charset="0"/>
                <a:cs typeface="Arial" panose="020B0604020202020204" pitchFamily="34" charset="0"/>
              </a:rPr>
              <a:t>Stephen Lerner– Assistant Commissioner,</a:t>
            </a:r>
          </a:p>
          <a:p>
            <a:pPr eaLnBrk="1" hangingPunct="1">
              <a:buFont typeface="Arial" charset="0"/>
              <a:buNone/>
            </a:pPr>
            <a:r>
              <a:rPr lang="en-US" altLang="en-US" b="1" dirty="0" smtClean="0">
                <a:latin typeface="Arial" panose="020B0604020202020204" pitchFamily="34" charset="0"/>
                <a:cs typeface="Arial" panose="020B0604020202020204" pitchFamily="34" charset="0"/>
              </a:rPr>
              <a:t>Legal Affairs</a:t>
            </a:r>
          </a:p>
          <a:p>
            <a:pPr eaLnBrk="1" hangingPunct="1">
              <a:buFont typeface="Arial" charset="0"/>
              <a:buNone/>
            </a:pPr>
            <a:r>
              <a:rPr lang="en-US" altLang="en-US" b="1" dirty="0" smtClean="0">
                <a:latin typeface="Arial" panose="020B0604020202020204" pitchFamily="34" charset="0"/>
                <a:cs typeface="Arial" panose="020B0604020202020204" pitchFamily="34" charset="0"/>
              </a:rPr>
              <a:t>Stephen.Lerner@dre.ca.gov</a:t>
            </a:r>
          </a:p>
          <a:p>
            <a:pPr eaLnBrk="1" hangingPunct="1">
              <a:buFont typeface="Arial" charset="0"/>
              <a:buNone/>
            </a:pPr>
            <a:r>
              <a:rPr lang="en-US" altLang="en-US" b="1" dirty="0" smtClean="0">
                <a:latin typeface="Arial" panose="020B0604020202020204" pitchFamily="34" charset="0"/>
                <a:cs typeface="Arial" panose="020B0604020202020204" pitchFamily="34" charset="0"/>
              </a:rPr>
              <a:t>(916) 576-8100</a:t>
            </a:r>
          </a:p>
        </p:txBody>
      </p:sp>
      <p:pic>
        <p:nvPicPr>
          <p:cNvPr id="4" name="Picture 3"/>
          <p:cNvPicPr>
            <a:picLocks noChangeAspect="1"/>
          </p:cNvPicPr>
          <p:nvPr/>
        </p:nvPicPr>
        <p:blipFill>
          <a:blip r:embed="rId2"/>
          <a:stretch>
            <a:fillRect/>
          </a:stretch>
        </p:blipFill>
        <p:spPr>
          <a:xfrm>
            <a:off x="76200" y="4953000"/>
            <a:ext cx="1828959" cy="1828959"/>
          </a:xfrm>
          <a:prstGeom prst="rect">
            <a:avLst/>
          </a:prstGeom>
        </p:spPr>
      </p:pic>
    </p:spTree>
    <p:extLst>
      <p:ext uri="{BB962C8B-B14F-4D97-AF65-F5344CB8AC3E}">
        <p14:creationId xmlns:p14="http://schemas.microsoft.com/office/powerpoint/2010/main" val="288145742"/>
      </p:ext>
    </p:extLst>
  </p:cSld>
  <p:clrMapOvr>
    <a:masterClrMapping/>
  </p:clrMapOvr>
  <p:transition>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228600"/>
            <a:ext cx="3048000" cy="1569660"/>
          </a:xfrm>
          <a:prstGeom prst="rect">
            <a:avLst/>
          </a:prstGeom>
          <a:ln/>
        </p:spPr>
        <p:style>
          <a:lnRef idx="2">
            <a:schemeClr val="dk1"/>
          </a:lnRef>
          <a:fillRef idx="1">
            <a:schemeClr val="lt1"/>
          </a:fillRef>
          <a:effectRef idx="0">
            <a:schemeClr val="dk1"/>
          </a:effectRef>
          <a:fontRef idx="minor">
            <a:schemeClr val="dk1"/>
          </a:fontRef>
        </p:style>
        <p:txBody>
          <a:bodyPr>
            <a:spAutoFit/>
            <a:scene3d>
              <a:camera prst="orthographicFront">
                <a:rot lat="0" lon="0" rev="0"/>
              </a:camera>
              <a:lightRig rig="contrasting" dir="t">
                <a:rot lat="0" lon="0" rev="4500000"/>
              </a:lightRig>
            </a:scene3d>
            <a:sp3d extrusionH="57150" contourW="6350" prstMaterial="metal">
              <a:bevelT w="127000" h="31750" prst="convex"/>
              <a:contourClr>
                <a:schemeClr val="accent1">
                  <a:shade val="75000"/>
                </a:schemeClr>
              </a:contourClr>
            </a:sp3d>
          </a:bodyPr>
          <a:lstStyle/>
          <a:p>
            <a:pPr fontAlgn="auto">
              <a:spcBef>
                <a:spcPts val="0"/>
              </a:spcBef>
              <a:spcAft>
                <a:spcPts val="0"/>
              </a:spcAft>
              <a:defRPr/>
            </a:pPr>
            <a:r>
              <a:rPr lang="en-US" sz="9600" b="1" i="1" cap="all" dirty="0">
                <a:ln w="0">
                  <a:noFill/>
                </a:ln>
                <a:solidFill>
                  <a:srgbClr val="002060"/>
                </a:solidFill>
                <a:latin typeface="Baskerville Old Face" pitchFamily="18" charset="0"/>
              </a:rPr>
              <a:t>Q&amp;A</a:t>
            </a:r>
          </a:p>
        </p:txBody>
      </p:sp>
      <p:sp>
        <p:nvSpPr>
          <p:cNvPr id="5" name="Text Box 5"/>
          <p:cNvSpPr txBox="1">
            <a:spLocks noChangeArrowheads="1"/>
          </p:cNvSpPr>
          <p:nvPr/>
        </p:nvSpPr>
        <p:spPr bwMode="auto">
          <a:xfrm>
            <a:off x="248227" y="2182388"/>
            <a:ext cx="8534400" cy="1015663"/>
          </a:xfrm>
          <a:prstGeom prst="rect">
            <a:avLst/>
          </a:prstGeom>
          <a:noFill/>
          <a:ln>
            <a:no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fontAlgn="auto" hangingPunct="0">
              <a:spcBef>
                <a:spcPct val="50000"/>
              </a:spcBef>
              <a:spcAft>
                <a:spcPts val="0"/>
              </a:spcAft>
              <a:tabLst>
                <a:tab pos="914400" algn="l"/>
                <a:tab pos="5889625" algn="l"/>
              </a:tabLst>
              <a:defRPr/>
            </a:pPr>
            <a:r>
              <a:rPr lang="en-US" sz="6000" b="1" i="1" dirty="0">
                <a:ln w="10541" cmpd="sng">
                  <a:solidFill>
                    <a:prstClr val="white"/>
                  </a:solidFill>
                  <a:prstDash val="solid"/>
                </a:ln>
                <a:solidFill>
                  <a:srgbClr val="002060"/>
                </a:solidFill>
                <a:effectLst>
                  <a:outerShdw blurRad="38100" dist="38100" dir="2700000" algn="tl">
                    <a:srgbClr val="000000">
                      <a:alpha val="43137"/>
                    </a:srgbClr>
                  </a:outerShdw>
                </a:effectLst>
                <a:latin typeface="High Tower Text" pitchFamily="18" charset="0"/>
              </a:rPr>
              <a:t>THANK YOU</a:t>
            </a:r>
          </a:p>
        </p:txBody>
      </p:sp>
      <p:sp>
        <p:nvSpPr>
          <p:cNvPr id="153603" name="TextBox 6"/>
          <p:cNvSpPr txBox="1">
            <a:spLocks noChangeArrowheads="1"/>
          </p:cNvSpPr>
          <p:nvPr/>
        </p:nvSpPr>
        <p:spPr bwMode="auto">
          <a:xfrm>
            <a:off x="457200" y="3276600"/>
            <a:ext cx="8077200" cy="1508125"/>
          </a:xfrm>
          <a:prstGeom prst="rect">
            <a:avLst/>
          </a:prstGeom>
          <a:noFill/>
          <a:ln w="9525">
            <a:noFill/>
            <a:miter lim="800000"/>
            <a:headEnd/>
            <a:tailEnd/>
          </a:ln>
        </p:spPr>
        <p:txBody>
          <a:bodyPr>
            <a:spAutoFit/>
          </a:bodyPr>
          <a:lstStyle/>
          <a:p>
            <a:pPr algn="ctr"/>
            <a:r>
              <a:rPr lang="en-US" altLang="en-US" sz="2800" b="1" dirty="0">
                <a:solidFill>
                  <a:srgbClr val="002060"/>
                </a:solidFill>
                <a:latin typeface="High Tower Text" pitchFamily="18" charset="0"/>
              </a:rPr>
              <a:t>This power point presentation will be made available in its entirety on the </a:t>
            </a:r>
            <a:r>
              <a:rPr lang="en-US" altLang="en-US" sz="2800" b="1" dirty="0" smtClean="0">
                <a:solidFill>
                  <a:srgbClr val="002060"/>
                </a:solidFill>
                <a:latin typeface="High Tower Text" pitchFamily="18" charset="0"/>
              </a:rPr>
              <a:t>DRE </a:t>
            </a:r>
            <a:r>
              <a:rPr lang="en-US" altLang="en-US" sz="2800" b="1" dirty="0">
                <a:solidFill>
                  <a:srgbClr val="002060"/>
                </a:solidFill>
                <a:latin typeface="High Tower Text" pitchFamily="18" charset="0"/>
              </a:rPr>
              <a:t>website.</a:t>
            </a:r>
          </a:p>
          <a:p>
            <a:pPr algn="ctr"/>
            <a:r>
              <a:rPr lang="en-US" altLang="en-US" sz="3600" b="1" dirty="0" smtClean="0">
                <a:solidFill>
                  <a:srgbClr val="002060"/>
                </a:solidFill>
                <a:latin typeface="High Tower Text" pitchFamily="18" charset="0"/>
              </a:rPr>
              <a:t>www.dre.ca.gov</a:t>
            </a:r>
            <a:endParaRPr lang="en-US" altLang="en-US" sz="3600" b="1" dirty="0">
              <a:solidFill>
                <a:srgbClr val="002060"/>
              </a:solidFill>
              <a:latin typeface="High Tower Text" pitchFamily="18" charset="0"/>
            </a:endParaRPr>
          </a:p>
        </p:txBody>
      </p:sp>
      <p:sp>
        <p:nvSpPr>
          <p:cNvPr id="8" name="TextBox 7"/>
          <p:cNvSpPr txBox="1"/>
          <p:nvPr/>
        </p:nvSpPr>
        <p:spPr>
          <a:xfrm>
            <a:off x="1856391" y="4784725"/>
            <a:ext cx="5333841"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latinLnBrk="1">
              <a:spcBef>
                <a:spcPts val="0"/>
              </a:spcBef>
              <a:spcAft>
                <a:spcPts val="0"/>
              </a:spcAft>
              <a:defRPr/>
            </a:pPr>
            <a:r>
              <a:rPr lang="en-US" sz="3200" b="1" dirty="0">
                <a:ln w="10541" cmpd="sng">
                  <a:solidFill>
                    <a:prstClr val="white"/>
                  </a:solidFill>
                  <a:prstDash val="solid"/>
                </a:ln>
                <a:solidFill>
                  <a:srgbClr val="002060"/>
                </a:solidFill>
                <a:latin typeface="High Tower Text" pitchFamily="18" charset="0"/>
              </a:rPr>
              <a:t>Next Meeting to be held in </a:t>
            </a:r>
          </a:p>
          <a:p>
            <a:pPr algn="ctr" fontAlgn="auto" latinLnBrk="1">
              <a:spcBef>
                <a:spcPts val="0"/>
              </a:spcBef>
              <a:spcAft>
                <a:spcPts val="0"/>
              </a:spcAft>
              <a:defRPr/>
            </a:pPr>
            <a:r>
              <a:rPr lang="en-US" sz="3200" b="1" dirty="0" smtClean="0">
                <a:ln w="10541" cmpd="sng">
                  <a:solidFill>
                    <a:prstClr val="white"/>
                  </a:solidFill>
                  <a:prstDash val="solid"/>
                </a:ln>
                <a:solidFill>
                  <a:srgbClr val="002060"/>
                </a:solidFill>
                <a:latin typeface="High Tower Text" pitchFamily="18" charset="0"/>
              </a:rPr>
              <a:t>Los Angeles, CA</a:t>
            </a:r>
            <a:endParaRPr lang="en-US" sz="3200" b="1" dirty="0">
              <a:ln w="10541" cmpd="sng">
                <a:solidFill>
                  <a:prstClr val="white"/>
                </a:solidFill>
                <a:prstDash val="solid"/>
              </a:ln>
              <a:solidFill>
                <a:srgbClr val="002060"/>
              </a:solidFill>
              <a:latin typeface="High Tower Text" pitchFamily="18" charset="0"/>
            </a:endParaRPr>
          </a:p>
        </p:txBody>
      </p:sp>
      <p:pic>
        <p:nvPicPr>
          <p:cNvPr id="7" name="Picture 6"/>
          <p:cNvPicPr>
            <a:picLocks noChangeAspect="1"/>
          </p:cNvPicPr>
          <p:nvPr/>
        </p:nvPicPr>
        <p:blipFill>
          <a:blip r:embed="rId3"/>
          <a:stretch>
            <a:fillRect/>
          </a:stretch>
        </p:blipFill>
        <p:spPr>
          <a:xfrm>
            <a:off x="0" y="4863274"/>
            <a:ext cx="1828959" cy="1828959"/>
          </a:xfrm>
          <a:prstGeom prst="rect">
            <a:avLst/>
          </a:prstGeom>
        </p:spPr>
      </p:pic>
    </p:spTree>
    <p:custDataLst>
      <p:tags r:id="rId1"/>
    </p:custDataLst>
    <p:extLst>
      <p:ext uri="{BB962C8B-B14F-4D97-AF65-F5344CB8AC3E}">
        <p14:creationId xmlns:p14="http://schemas.microsoft.com/office/powerpoint/2010/main" val="2178542654"/>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347713" cy="2057400"/>
          </a:xfrm>
        </p:spPr>
        <p:txBody>
          <a:bodyPr>
            <a:normAutofit fontScale="90000"/>
          </a:bodyPr>
          <a:lstStyle/>
          <a:p>
            <a:r>
              <a:rPr lang="en-US" dirty="0">
                <a:solidFill>
                  <a:schemeClr val="tx1"/>
                </a:solidFill>
              </a:rPr>
              <a:t>Information Technology </a:t>
            </a:r>
            <a:r>
              <a:rPr lang="en-US" dirty="0" smtClean="0">
                <a:solidFill>
                  <a:schemeClr val="tx1"/>
                </a:solidFill>
              </a:rPr>
              <a:t/>
            </a:r>
            <a:br>
              <a:rPr lang="en-US" dirty="0" smtClean="0">
                <a:solidFill>
                  <a:schemeClr val="tx1"/>
                </a:solidFill>
              </a:rPr>
            </a:br>
            <a:r>
              <a:rPr lang="en-US" dirty="0" smtClean="0">
                <a:solidFill>
                  <a:schemeClr val="tx1"/>
                </a:solidFill>
              </a:rPr>
              <a:t>What’s New-</a:t>
            </a:r>
            <a:br>
              <a:rPr lang="en-US" dirty="0" smtClean="0">
                <a:solidFill>
                  <a:schemeClr val="tx1"/>
                </a:solidFill>
              </a:rPr>
            </a:br>
            <a:r>
              <a:rPr lang="en-US" dirty="0" smtClean="0">
                <a:solidFill>
                  <a:schemeClr val="tx1"/>
                </a:solidFill>
              </a:rPr>
              <a:t>Corporate Broker-Officer renewals added to eLicensing</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743200"/>
            <a:ext cx="5410200" cy="3352800"/>
          </a:xfrm>
        </p:spPr>
      </p:pic>
    </p:spTree>
    <p:extLst>
      <p:ext uri="{BB962C8B-B14F-4D97-AF65-F5344CB8AC3E}">
        <p14:creationId xmlns:p14="http://schemas.microsoft.com/office/powerpoint/2010/main" val="21605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ADE_AFTER_EFFECT" val="1"/>
  <p:tag name="ENABLE_SOUND" val="1"/>
  <p:tag name="FADE_TITLE" val="0"/>
  <p:tag name="RECTANGLECOLOR" val="55295"/>
  <p:tag name="SHOW_RECTANGLES" val="1"/>
  <p:tag name="SHADOW_SET" val="0"/>
  <p:tag name="PACKED_FLAG" val="0"/>
  <p:tag name="SOUNDBACK" val="[Select Sound]"/>
</p:tagLst>
</file>

<file path=ppt/tags/tag2.xml><?xml version="1.0" encoding="utf-8"?>
<p:tagLst xmlns:a="http://schemas.openxmlformats.org/drawingml/2006/main" xmlns:r="http://schemas.openxmlformats.org/officeDocument/2006/relationships" xmlns:p="http://schemas.openxmlformats.org/presentationml/2006/main">
  <p:tag name="TIMING" val="|1.3|8.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4902</TotalTime>
  <Words>2415</Words>
  <Application>Microsoft Office PowerPoint</Application>
  <PresentationFormat>On-screen Show (4:3)</PresentationFormat>
  <Paragraphs>489</Paragraphs>
  <Slides>88</Slides>
  <Notes>9</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88</vt:i4>
      </vt:variant>
    </vt:vector>
  </HeadingPairs>
  <TitlesOfParts>
    <vt:vector size="104" baseType="lpstr">
      <vt:lpstr>Arial</vt:lpstr>
      <vt:lpstr>Baskerville Old Face</vt:lpstr>
      <vt:lpstr>Book Antiqua</vt:lpstr>
      <vt:lpstr>Calibri</vt:lpstr>
      <vt:lpstr>Courier New</vt:lpstr>
      <vt:lpstr>Georgia</vt:lpstr>
      <vt:lpstr>High Tower Text</vt:lpstr>
      <vt:lpstr>Times New Roman</vt:lpstr>
      <vt:lpstr>Trebuchet MS</vt:lpstr>
      <vt:lpstr>Wingdings</vt:lpstr>
      <vt:lpstr>Wingdings 2</vt:lpstr>
      <vt:lpstr>Wingdings 3</vt:lpstr>
      <vt:lpstr>Facet</vt:lpstr>
      <vt:lpstr>1_Facet</vt:lpstr>
      <vt:lpstr>2_Facet</vt:lpstr>
      <vt:lpstr>Chart</vt:lpstr>
      <vt:lpstr>PowerPoint Presentation</vt:lpstr>
      <vt:lpstr>  Today’s Agenda</vt:lpstr>
      <vt:lpstr>PowerPoint Presentation</vt:lpstr>
      <vt:lpstr>DRE Operations</vt:lpstr>
      <vt:lpstr>Financial Statistics July 1 to March 2019 Revenues -$36,258,784 DRE FY 18/19 Budget 52.9 million </vt:lpstr>
      <vt:lpstr>Financial Statistics July 1 to March 2019 Expenditures -$35,189,209 DRE FY 18/19 Budget 52.9 million</vt:lpstr>
      <vt:lpstr>PowerPoint Presentation</vt:lpstr>
      <vt:lpstr>Information Technology  What’s Completed</vt:lpstr>
      <vt:lpstr>Information Technology  What’s New- Corporate Broker-Officer renewals added to eLicensing</vt:lpstr>
      <vt:lpstr>Corporate Broker-Officer Renewals added to eLicensing</vt:lpstr>
      <vt:lpstr>Corporate Broker Officer Renewals added to eLicensing</vt:lpstr>
      <vt:lpstr>Broker-Officer license menu screen</vt:lpstr>
      <vt:lpstr>Broker-Officer renewal menu screen</vt:lpstr>
      <vt:lpstr>Broker-Officer renewal  No Continuing Education Needed</vt:lpstr>
      <vt:lpstr>Broker-Officer renewal  Continuing Education Needed</vt:lpstr>
      <vt:lpstr>Information Technology What’s Next-</vt:lpstr>
      <vt:lpstr>Department of Real Estate Administration &amp; Licensing</vt:lpstr>
      <vt:lpstr>Enforcement</vt:lpstr>
      <vt:lpstr>Jeff’s DRE Program Experience  </vt:lpstr>
      <vt:lpstr>Evolution of Real Estate </vt:lpstr>
      <vt:lpstr>Broker Supervision </vt:lpstr>
      <vt:lpstr>Broker Supervision (cont.)</vt:lpstr>
      <vt:lpstr>Broker Supervision (cont.) </vt:lpstr>
      <vt:lpstr>Current Consumer Protection Issues </vt:lpstr>
      <vt:lpstr>Current Consumer Protection Issues (Cont.) </vt:lpstr>
      <vt:lpstr>Current Consumer Protection Issues (Cont.) </vt:lpstr>
      <vt:lpstr>Emphasis on Field Investigations </vt:lpstr>
      <vt:lpstr>Enforcement Program -Outreach </vt:lpstr>
      <vt:lpstr>Department of Real Estate Enforcement Section</vt:lpstr>
      <vt:lpstr>Audit Report </vt:lpstr>
      <vt:lpstr>PowerPoint Presentation</vt:lpstr>
      <vt:lpstr>PowerPoint Presentation</vt:lpstr>
      <vt:lpstr>Shortage Findings of Audits Closed 7/1/18 – 3/31/19</vt:lpstr>
      <vt:lpstr>Commissioner’s Regulation 2831.2</vt:lpstr>
      <vt:lpstr>Trust Account Reconciliations</vt:lpstr>
      <vt:lpstr> Real Estate Business Resources</vt:lpstr>
      <vt:lpstr>Audit Case</vt:lpstr>
      <vt:lpstr>Audit Case</vt:lpstr>
      <vt:lpstr>Department of Real Estate Audit Section</vt:lpstr>
      <vt:lpstr>Subdivisions Report </vt:lpstr>
      <vt:lpstr>Subdivision Filings  (July 1 – March 31)</vt:lpstr>
      <vt:lpstr>Final Public Report Filings by FY  (July 1-March 31)</vt:lpstr>
      <vt:lpstr>Types of Subdivisions</vt:lpstr>
      <vt:lpstr>Issued Public Reports by Subdivision Type  (July 1 – March 31)</vt:lpstr>
      <vt:lpstr>Types of Public Reports</vt:lpstr>
      <vt:lpstr>Notable Development Trends</vt:lpstr>
      <vt:lpstr>What Do You Need To Know</vt:lpstr>
      <vt:lpstr>Resale Transactions  Davis-Stirling - Civil Code 4525</vt:lpstr>
      <vt:lpstr>Resale Transactions  Davis-Stirling - Civil Code 4525 </vt:lpstr>
      <vt:lpstr>Where to Find More Information</vt:lpstr>
      <vt:lpstr>Department of Real Estate Subdivisions </vt:lpstr>
      <vt:lpstr>PowerPoint Presentation</vt:lpstr>
      <vt:lpstr>PowerPoint Presentation</vt:lpstr>
      <vt:lpstr>Legal Affairs</vt:lpstr>
      <vt:lpstr>Legal Affairs</vt:lpstr>
      <vt:lpstr>PowerPoint Presentation</vt:lpstr>
      <vt:lpstr>PowerPoint Presentation</vt:lpstr>
      <vt:lpstr>PowerPoint Presentation</vt:lpstr>
      <vt:lpstr>Consumer Recovery Account Claims Filed &amp; Total Amount Paid (Fiscal Year)</vt:lpstr>
      <vt:lpstr>Consumer Recovery Account Claims Filed &amp; Total Amount Paid (Fiscal Year)</vt:lpstr>
      <vt:lpstr>PowerPoint Presentation</vt:lpstr>
      <vt:lpstr>Update: 2018 Legislation</vt:lpstr>
      <vt:lpstr>Overview of 2018  Legislative Activity</vt:lpstr>
      <vt:lpstr>Overview of 2018  Legislative Activity</vt:lpstr>
      <vt:lpstr>AB 2884 (Irwin) AB 1289 (Arambula)</vt:lpstr>
      <vt:lpstr>AB 2138 (Chiu and Low)</vt:lpstr>
      <vt:lpstr>AB 2138 (Chiu and Low)</vt:lpstr>
      <vt:lpstr>SB 721 (Hill)</vt:lpstr>
      <vt:lpstr>Regulations</vt:lpstr>
      <vt:lpstr>First Point of Contact</vt:lpstr>
      <vt:lpstr>First Point of Contact (Continued)</vt:lpstr>
      <vt:lpstr>Petitions to Remove  Discipline from Website</vt:lpstr>
      <vt:lpstr>Advertising: DBA v. Team Names</vt:lpstr>
      <vt:lpstr>PowerPoint Presentation</vt:lpstr>
      <vt:lpstr>PowerPoint Presentation</vt:lpstr>
      <vt:lpstr>PowerPoint Presentation</vt:lpstr>
      <vt:lpstr>DBA’s</vt:lpstr>
      <vt:lpstr>DBA’s</vt:lpstr>
      <vt:lpstr>DBA’s</vt:lpstr>
      <vt:lpstr>DBA’s</vt:lpstr>
      <vt:lpstr>Team Names</vt:lpstr>
      <vt:lpstr>Team Names</vt:lpstr>
      <vt:lpstr>Advertising – Responsible Broker’s Identity</vt:lpstr>
      <vt:lpstr>PowerPoint Presentation</vt:lpstr>
      <vt:lpstr>PowerPoint Presentation</vt:lpstr>
      <vt:lpstr>PowerPoint Presentation</vt:lpstr>
      <vt:lpstr>  Department of Real Estate Legal Affairs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Yevonne Robertson</dc:creator>
  <cp:lastModifiedBy>Michael Gorman</cp:lastModifiedBy>
  <cp:revision>288</cp:revision>
  <cp:lastPrinted>2019-04-26T17:44:11Z</cp:lastPrinted>
  <dcterms:created xsi:type="dcterms:W3CDTF">2016-01-25T17:40:09Z</dcterms:created>
  <dcterms:modified xsi:type="dcterms:W3CDTF">2019-05-06T22:14:14Z</dcterms:modified>
</cp:coreProperties>
</file>