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61"/>
  </p:notesMasterIdLst>
  <p:sldIdLst>
    <p:sldId id="257" r:id="rId3"/>
    <p:sldId id="288" r:id="rId4"/>
    <p:sldId id="323" r:id="rId5"/>
    <p:sldId id="322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289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28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tdre.local\Files\Sacramento\Shared_Folders\Lic%20Shared%20Files\Licensing%20Managers\2016%20BCP%20folder\Licensing%20population%20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Total Licenses</c:v>
                </c:pt>
              </c:strCache>
            </c:strRef>
          </c:tx>
          <c:invertIfNegative val="0"/>
          <c:cat>
            <c:strRef>
              <c:f>Sheet1!$D$1:$L$1</c:f>
              <c:strCache>
                <c:ptCount val="9"/>
                <c:pt idx="0">
                  <c:v>FY 07/08</c:v>
                </c:pt>
                <c:pt idx="1">
                  <c:v>FY 08/09</c:v>
                </c:pt>
                <c:pt idx="2">
                  <c:v>FY 09/10</c:v>
                </c:pt>
                <c:pt idx="3">
                  <c:v>FY 10/11</c:v>
                </c:pt>
                <c:pt idx="4">
                  <c:v>FY 11/12</c:v>
                </c:pt>
                <c:pt idx="5">
                  <c:v>FY 12/13</c:v>
                </c:pt>
                <c:pt idx="6">
                  <c:v>FY 13/14</c:v>
                </c:pt>
                <c:pt idx="7">
                  <c:v>FY 14/15</c:v>
                </c:pt>
                <c:pt idx="8">
                  <c:v>FY 15/16</c:v>
                </c:pt>
              </c:strCache>
            </c:strRef>
          </c:cat>
          <c:val>
            <c:numRef>
              <c:f>Sheet1!$D$2:$L$2</c:f>
              <c:numCache>
                <c:formatCode>#,##0</c:formatCode>
                <c:ptCount val="9"/>
                <c:pt idx="0">
                  <c:v>542267</c:v>
                </c:pt>
                <c:pt idx="1">
                  <c:v>519941</c:v>
                </c:pt>
                <c:pt idx="2">
                  <c:v>483250</c:v>
                </c:pt>
                <c:pt idx="3">
                  <c:v>447642</c:v>
                </c:pt>
                <c:pt idx="4">
                  <c:v>423080</c:v>
                </c:pt>
                <c:pt idx="5">
                  <c:v>410701</c:v>
                </c:pt>
                <c:pt idx="6">
                  <c:v>402937</c:v>
                </c:pt>
                <c:pt idx="7">
                  <c:v>402013</c:v>
                </c:pt>
                <c:pt idx="8">
                  <c:v>408357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166080"/>
        <c:axId val="75167616"/>
      </c:barChart>
      <c:catAx>
        <c:axId val="7516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75167616"/>
        <c:crosses val="autoZero"/>
        <c:auto val="1"/>
        <c:lblAlgn val="ctr"/>
        <c:lblOffset val="100"/>
        <c:noMultiLvlLbl val="0"/>
      </c:catAx>
      <c:valAx>
        <c:axId val="751676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5166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D24C9-34B3-46A9-A416-06785C80556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9713E-AB2D-4393-AD70-F8682AD78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fld id="{79719E4F-8366-44F9-8290-7536BAAAC458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B0F491-0042-4A05-869F-BAE3E401E14D}" type="slidenum">
              <a:rPr lang="en-US" altLang="en-US">
                <a:solidFill>
                  <a:prstClr val="black"/>
                </a:solidFill>
                <a:cs typeface="Arial" charset="0"/>
              </a:rPr>
              <a:pPr>
                <a:defRPr/>
              </a:pPr>
              <a:t>29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1DA6D-9397-4A44-A850-3B5AD1866F7E}" type="slidenum">
              <a:rPr lang="en-US" altLang="en-US">
                <a:solidFill>
                  <a:prstClr val="black"/>
                </a:solidFill>
                <a:cs typeface="Arial" charset="0"/>
              </a:rPr>
              <a:pPr>
                <a:defRPr/>
              </a:pPr>
              <a:t>30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58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968A81-29EB-4A72-BA55-E2281836E42A}" type="slidenum">
              <a:rPr lang="en-US" altLang="en-US">
                <a:solidFill>
                  <a:prstClr val="black"/>
                </a:solidFill>
                <a:cs typeface="Arial" charset="0"/>
              </a:rPr>
              <a:pPr>
                <a:defRPr/>
              </a:pPr>
              <a:t>32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1E8D5A-6BD3-4451-B578-0B0E1C135254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167D38-205F-4CF1-89A4-6FDD47CF9DD8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B20698-4D33-42D6-B88A-FE4CDB2FAF5B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1A75C7-4EC2-4E0C-AA0E-A2A90CD0329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8810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fld id="{BF04B00B-0D60-4311-BB64-FDC7F2884275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7807E-7ED7-4D3D-8DFE-011C1EB7CB5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3B65AB-9D1D-4F68-B5B0-1A60B900301C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2F5A77-2CC4-4FB9-B191-E4DB1CBF2084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167206-2814-4C02-B6AF-B3552B0033B8}" type="slidenum">
              <a:rPr lang="en-US" altLang="en-US">
                <a:solidFill>
                  <a:prstClr val="black"/>
                </a:solidFill>
                <a:cs typeface="Arial" charset="0"/>
              </a:rPr>
              <a:pPr>
                <a:defRPr/>
              </a:pPr>
              <a:t>25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78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AADC8F-56A9-40E9-A15F-BE54D8236FA9}" type="slidenum">
              <a:rPr lang="en-US" altLang="en-US">
                <a:solidFill>
                  <a:prstClr val="black"/>
                </a:solidFill>
                <a:cs typeface="Arial" charset="0"/>
              </a:rPr>
              <a:pPr>
                <a:defRPr/>
              </a:pPr>
              <a:t>26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99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95DD0B-38E3-47A8-897B-66BA04A8C174}" type="slidenum">
              <a:rPr lang="en-US" altLang="en-US">
                <a:solidFill>
                  <a:prstClr val="black"/>
                </a:solidFill>
                <a:cs typeface="Arial" charset="0"/>
              </a:rPr>
              <a:pPr>
                <a:defRPr/>
              </a:pPr>
              <a:t>27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5216FCC1-4E57-49C3-BB8B-94C83B51560B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22855D4-A381-43BC-937F-6E19C8641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3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8622D95-BDFC-40CB-9BC7-00BE9334F049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866794D-0FF2-4460-AB22-6EDD7C03D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9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02D4D7A-DC6F-449A-B089-376690BAF6CB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03C2B8D-40AC-4659-B188-8FBB062CF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4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B99DC3E-E73E-47B1-9A7D-759616ABF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9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EF6FD9B-036B-443A-A9BD-5C9F80F15A7B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79C1E51-2BD7-46D6-921B-44351027B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6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AA3457B-87D3-47C9-A2EA-D8515E6C4BF8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E03DA47-C3A0-45C9-ADA7-25BD9EFE5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84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EBE8-CC36-480C-988B-6DD0925C31C9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68E290B-9CE0-4C8D-BF65-9ADAA924B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7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CD54F2F-8630-4FBE-BD96-185B3F818A9F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F846808-BA3D-4193-9214-4F0A70769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86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3EA0849-F494-4BC2-892B-F675E7806D00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27A8410-41DF-4112-8B97-A14CBFEAE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6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9021221-437A-44F3-A67E-E26F24844843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8BD73F4-D83B-4380-A131-BB98F6DA3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2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797E12D-2BE7-4971-9A6E-CA0E71EBC130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521D411F-D1A8-4AD2-BDC1-429153A2E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1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543A079-47BB-4934-A1AD-311132458201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8E14915-38AC-4C0B-93FF-D8CDDD2A7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5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FB46062-A97F-43C5-9486-A64B53CAA7C1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A9A9E73-0008-4341-8D3D-BA766EAD6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8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0E4A79E-599A-45E2-8CA1-D9F36685B4BF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30F97E7-4DFC-43D5-A279-5DD69C979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68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F0038BD-C00B-485C-9C03-F89E36EF5B84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369C0D3-6EA6-4D18-8EF0-B07D2B2B6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D327706-1EB0-4911-BE57-8A42A2357903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CF28571-B44C-4957-AA9C-C276EB237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97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5CA5-DAE0-4C74-B8A3-F1618D6A69BB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C496821-501B-49F8-A34C-B60E8D31FCE5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CB93416-21F3-49D9-96EE-AF16C5F83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38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C6806F5-A0B3-4D67-AC37-F72FFDDF3D17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463DD60-176A-49E4-9914-8181D7F2F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7D9263DA-4F9A-4B97-AA9E-B03048D45C62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6EDD325-3F7A-4546-B846-5695E6C82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2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661A248-C8DC-4F78-A66F-25A00126589C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F78D7DA-D0FE-4E09-BBA8-FF5C18ACD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0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9DA2CAF-4BA6-4DAB-ADF5-6D837F36FD9D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1257FA7-76EB-48E7-A0E5-8C72E4D96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8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D707C53-081C-4E2F-B756-5D8D31CC141C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0D107A8-E4AB-48E0-A905-83CA9C47A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2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6AA8456-1D8D-4245-841D-C3A3A123123E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6514964-7B1E-4A93-A795-1F45DDF92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4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DA25A9-CB67-4424-AAB1-64964F91C6D2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9D728E-A4E0-48C9-9296-9AC566137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96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1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394D87-6726-4D4B-9B71-8EC59D558EE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10/17/2016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F80CA7-454A-466F-8754-3DE5168BCF6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94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2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source=images&amp;cd=&amp;cad=rja&amp;uact=8&amp;ved=0ahUKEwjO4dSNzaPPAhVQ_WMKHZbGA-wQjRwIBw&amp;url=http://www.nationalmortgagenews.com/blogs/hearing/institutions-pay-if-fail-supervise-third-parties-1042749-1.html&amp;psig=AFQjCNErmFp1P8gIYZVFIijxB8OqX6rYjQ&amp;ust=147465444413610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6172200" y="3810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305800" cy="42672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UREAU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of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R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eal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E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state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orum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57713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60320" y="4876800"/>
            <a:ext cx="57912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45720" tIns="0" rIns="45720" bIns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3000" b="1" dirty="0" smtClean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Long Beach </a:t>
            </a:r>
            <a:r>
              <a:rPr lang="en-US" sz="3000" b="1" dirty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Convention Center</a:t>
            </a:r>
          </a:p>
          <a:p>
            <a:pPr marL="0" indent="0" algn="ctr">
              <a:spcBef>
                <a:spcPts val="600"/>
              </a:spcBef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3000" b="1" dirty="0" smtClean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Long Beach, </a:t>
            </a:r>
            <a:r>
              <a:rPr lang="en-US" sz="3000" b="1" dirty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CA </a:t>
            </a:r>
          </a:p>
          <a:p>
            <a:pPr marL="0" indent="0" algn="ctr">
              <a:spcBef>
                <a:spcPts val="600"/>
              </a:spcBef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2800" b="1" dirty="0" smtClean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September 29, 2016</a:t>
            </a:r>
            <a:endParaRPr lang="en-US" sz="2800" b="1" dirty="0">
              <a:ln w="1905">
                <a:solidFill>
                  <a:prstClr val="white"/>
                </a:solidFill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146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Subdivision Workload</a:t>
            </a:r>
            <a:endParaRPr lang="en-US" sz="4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351452"/>
              </p:ext>
            </p:extLst>
          </p:nvPr>
        </p:nvGraphicFramePr>
        <p:xfrm>
          <a:off x="457200" y="1371602"/>
          <a:ext cx="8229600" cy="4952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39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Document Types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FY 2015-2016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FY 2014-2015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Percentage Change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6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Final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3,171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2,609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21.54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70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Renewal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250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369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-32.24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27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Amendment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245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267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-8.23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06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2000" baseline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 Received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3,666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3,245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13%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0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Reasons to use eLicensing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Bureau receives an average of 8,700 pieces of Licensing mail per month</a:t>
            </a:r>
          </a:p>
          <a:p>
            <a:r>
              <a:rPr lang="en-US" sz="3600" dirty="0" smtClean="0"/>
              <a:t>Over 104,400 pieces of mail per year</a:t>
            </a:r>
          </a:p>
          <a:p>
            <a:r>
              <a:rPr lang="en-US" sz="3600" dirty="0" smtClean="0"/>
              <a:t>3 full time staff opening and processing mail</a:t>
            </a:r>
            <a:endParaRPr lang="en-US" sz="3600" dirty="0"/>
          </a:p>
        </p:txBody>
      </p:sp>
      <p:pic>
        <p:nvPicPr>
          <p:cNvPr id="1026" name="Picture 2" descr="C:\Users\Sknau\AppData\Local\Microsoft\Windows\Temporary Internet Files\Content.IE5\GQA9SUI1\lett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Always use the correct PO Box Number</a:t>
            </a:r>
          </a:p>
          <a:p>
            <a:r>
              <a:rPr lang="en-US" sz="3600" dirty="0" smtClean="0"/>
              <a:t>If completing a form, use the fill in features on the document from CalBRE website</a:t>
            </a:r>
          </a:p>
          <a:p>
            <a:r>
              <a:rPr lang="en-US" sz="3600" dirty="0" smtClean="0"/>
              <a:t>Make sure you review and sign the form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32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 lIns="0" rIns="0" bIns="0" anchor="b"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Bureau of Real Estate</a:t>
            </a:r>
            <a:b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Licensing and Administration</a:t>
            </a:r>
            <a:endParaRPr lang="en-US" altLang="en-US" sz="40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dirty="0" smtClean="0"/>
              <a:t>Contact: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/>
              <a:t>Sandra Knau– Assistant Commissioner, Licensing &amp; Administration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/>
              <a:t>Sandra.Knau@dre.ca.gov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/>
              <a:t>916 263-7300</a:t>
            </a: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4021138"/>
            <a:ext cx="2474912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2761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" y="1295400"/>
            <a:ext cx="8229601" cy="1752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Enforcement</a:t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Update </a:t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Rick Fong</a:t>
            </a:r>
            <a:r>
              <a:rPr lang="en-US" sz="5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Commissioner</a:t>
            </a:r>
            <a:br>
              <a:rPr lang="en-US" sz="5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Enforcement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FF00"/>
                </a:solidFill>
              </a:rPr>
              <a:t>Enforcement Activities and Legal Actions For </a:t>
            </a:r>
            <a:r>
              <a:rPr lang="en-US" sz="3200" dirty="0" smtClean="0">
                <a:solidFill>
                  <a:srgbClr val="FFFF00"/>
                </a:solidFill>
              </a:rPr>
              <a:t>Fiscal Year 2015/2016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Complaint Resolution Program Cases 	 322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Desist and Refrain Orders		</a:t>
            </a:r>
            <a:r>
              <a:rPr lang="en-US" dirty="0"/>
              <a:t>	</a:t>
            </a:r>
            <a:r>
              <a:rPr lang="en-US" dirty="0" smtClean="0"/>
              <a:t>   57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Investigations				</a:t>
            </a:r>
            <a:r>
              <a:rPr lang="en-US" dirty="0"/>
              <a:t> </a:t>
            </a:r>
            <a:r>
              <a:rPr lang="en-US" dirty="0" smtClean="0"/>
              <a:t>       2,692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License Denials       				           184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Licenses Surrendered				 114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License Suspended					 120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License Revoked					 411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Pro-Active Outreach Visits       		           957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Public Reprovals					  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Complaint Resolution Program (CRP)</a:t>
            </a:r>
            <a:r>
              <a:rPr lang="en-US" sz="2600" dirty="0" smtClean="0">
                <a:solidFill>
                  <a:srgbClr val="FFFF00"/>
                </a:solidFill>
              </a:rPr>
              <a:t/>
            </a:r>
            <a:br>
              <a:rPr lang="en-US" sz="26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Top 5 Issues/Complaints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953000"/>
          </a:xfrm>
        </p:spPr>
        <p:txBody>
          <a:bodyPr/>
          <a:lstStyle/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r>
              <a:rPr lang="en-US" dirty="0" smtClean="0"/>
              <a:t>- Communication Break-Down During Short Sale</a:t>
            </a:r>
          </a:p>
          <a:p>
            <a:pPr marL="136525" indent="0">
              <a:buNone/>
            </a:pPr>
            <a:r>
              <a:rPr lang="en-US" sz="1600" dirty="0" smtClean="0"/>
              <a:t>    </a:t>
            </a:r>
            <a:r>
              <a:rPr lang="en-US" dirty="0" smtClean="0"/>
              <a:t>Negotiations</a:t>
            </a:r>
          </a:p>
          <a:p>
            <a:pPr marL="136525" indent="0">
              <a:buNone/>
            </a:pPr>
            <a:endParaRPr lang="en-US" sz="1600" dirty="0" smtClean="0"/>
          </a:p>
          <a:p>
            <a:pPr marL="136525" indent="0">
              <a:buNone/>
            </a:pPr>
            <a:r>
              <a:rPr lang="en-US" dirty="0" smtClean="0"/>
              <a:t>- Earnest Money Deposit Disputes</a:t>
            </a:r>
          </a:p>
          <a:p>
            <a:pPr marL="136525" indent="0">
              <a:buNone/>
            </a:pPr>
            <a:endParaRPr lang="en-US" sz="1600" dirty="0"/>
          </a:p>
          <a:p>
            <a:pPr marL="136525" indent="0">
              <a:buNone/>
            </a:pPr>
            <a:r>
              <a:rPr lang="en-US" dirty="0" smtClean="0"/>
              <a:t>- Failure to Communicate Offers by Listing Agents</a:t>
            </a:r>
          </a:p>
          <a:p>
            <a:pPr marL="136525" indent="0">
              <a:buNone/>
            </a:pPr>
            <a:endParaRPr lang="en-US" sz="1600" dirty="0"/>
          </a:p>
          <a:p>
            <a:pPr marL="136525" indent="0">
              <a:buNone/>
            </a:pPr>
            <a:r>
              <a:rPr lang="en-US" dirty="0" smtClean="0"/>
              <a:t>- Property Management Contracts</a:t>
            </a:r>
          </a:p>
          <a:p>
            <a:pPr lvl="1"/>
            <a:r>
              <a:rPr lang="en-US" sz="2800" dirty="0" smtClean="0"/>
              <a:t>Security Deposits Issues</a:t>
            </a:r>
          </a:p>
          <a:p>
            <a:pPr lvl="1"/>
            <a:r>
              <a:rPr lang="en-US" sz="2800" dirty="0" smtClean="0"/>
              <a:t>Lack of Record Keeping</a:t>
            </a:r>
          </a:p>
          <a:p>
            <a:pPr marL="136525" indent="0">
              <a:buNone/>
            </a:pPr>
            <a:r>
              <a:rPr lang="en-US" sz="2400" dirty="0" smtClean="0"/>
              <a:t>	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2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Enforcement Program Investigation</a:t>
            </a:r>
            <a:r>
              <a:rPr lang="en-US" sz="2600" dirty="0" smtClean="0">
                <a:solidFill>
                  <a:srgbClr val="FFFF00"/>
                </a:solidFill>
              </a:rPr>
              <a:t/>
            </a:r>
            <a:br>
              <a:rPr lang="en-US" sz="26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Top 5 Violations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70852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Dishonest Dealings and Fraud</a:t>
            </a:r>
          </a:p>
          <a:p>
            <a:pPr marL="136525" indent="0">
              <a:buNone/>
            </a:pPr>
            <a:endParaRPr lang="en-US" sz="1400" dirty="0" smtClean="0"/>
          </a:p>
          <a:p>
            <a:pPr>
              <a:buFontTx/>
              <a:buChar char="-"/>
            </a:pPr>
            <a:r>
              <a:rPr lang="en-US" dirty="0" smtClean="0"/>
              <a:t>Licensing Compliance</a:t>
            </a:r>
          </a:p>
          <a:p>
            <a:pPr marL="136525" indent="0">
              <a:buNone/>
            </a:pPr>
            <a:endParaRPr lang="en-US" sz="1400" dirty="0" smtClean="0"/>
          </a:p>
          <a:p>
            <a:pPr>
              <a:buFontTx/>
              <a:buChar char="-"/>
            </a:pPr>
            <a:r>
              <a:rPr lang="en-US" dirty="0" smtClean="0"/>
              <a:t>Misrepresentation</a:t>
            </a:r>
          </a:p>
          <a:p>
            <a:pPr marL="136525" indent="0">
              <a:buNone/>
            </a:pPr>
            <a:endParaRPr lang="en-US" sz="1400" dirty="0" smtClean="0"/>
          </a:p>
          <a:p>
            <a:pPr>
              <a:buFontTx/>
              <a:buChar char="-"/>
            </a:pPr>
            <a:r>
              <a:rPr lang="en-US" dirty="0" smtClean="0"/>
              <a:t>Negligence or Incompetence</a:t>
            </a:r>
          </a:p>
          <a:p>
            <a:pPr marL="136525" indent="0">
              <a:buNone/>
            </a:pPr>
            <a:endParaRPr lang="en-US" sz="1400" dirty="0" smtClean="0"/>
          </a:p>
          <a:p>
            <a:pPr>
              <a:buFontTx/>
              <a:buChar char="-"/>
            </a:pPr>
            <a:r>
              <a:rPr lang="en-US" dirty="0" smtClean="0"/>
              <a:t>Unlicensed Activity</a:t>
            </a:r>
          </a:p>
          <a:p>
            <a:pPr marL="1365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FF00"/>
                </a:solidFill>
              </a:rPr>
              <a:t>Citation and Fine Program</a:t>
            </a:r>
            <a:r>
              <a:rPr lang="en-US" sz="2600" dirty="0" smtClean="0">
                <a:solidFill>
                  <a:srgbClr val="FFFF00"/>
                </a:solidFill>
              </a:rPr>
              <a:t/>
            </a:r>
            <a:br>
              <a:rPr lang="en-US" sz="26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Most Frequent Violations for Fiscal Year 2015/2016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Advertisement Issues</a:t>
            </a:r>
          </a:p>
          <a:p>
            <a:pPr marL="136525" indent="0">
              <a:buNone/>
            </a:pPr>
            <a:endParaRPr lang="en-US" sz="1050" dirty="0" smtClean="0"/>
          </a:p>
          <a:p>
            <a:r>
              <a:rPr lang="en-US" dirty="0" smtClean="0"/>
              <a:t>Audit Related</a:t>
            </a:r>
          </a:p>
          <a:p>
            <a:pPr lvl="1"/>
            <a:r>
              <a:rPr lang="en-US" dirty="0" smtClean="0"/>
              <a:t>Co-mingling of funds</a:t>
            </a:r>
          </a:p>
          <a:p>
            <a:pPr lvl="1"/>
            <a:r>
              <a:rPr lang="en-US" dirty="0" smtClean="0"/>
              <a:t>Failure to establish trust account(s)</a:t>
            </a:r>
          </a:p>
          <a:p>
            <a:pPr lvl="1"/>
            <a:r>
              <a:rPr lang="en-US" dirty="0" smtClean="0"/>
              <a:t>Failure to maintain proper records</a:t>
            </a:r>
          </a:p>
          <a:p>
            <a:pPr lvl="1"/>
            <a:r>
              <a:rPr lang="en-US" dirty="0" smtClean="0"/>
              <a:t>Failure to reconcile trust accounts monthly</a:t>
            </a:r>
          </a:p>
          <a:p>
            <a:pPr lvl="1"/>
            <a:r>
              <a:rPr lang="en-US" dirty="0" smtClean="0"/>
              <a:t>Minor trust fund shortages</a:t>
            </a:r>
          </a:p>
          <a:p>
            <a:pPr lvl="1"/>
            <a:r>
              <a:rPr lang="en-US" dirty="0" smtClean="0"/>
              <a:t>Improper trust fund handling</a:t>
            </a:r>
          </a:p>
          <a:p>
            <a:pPr lvl="1"/>
            <a:r>
              <a:rPr lang="en-US" dirty="0" smtClean="0"/>
              <a:t>Unlicensed signatories on trust accounts</a:t>
            </a:r>
          </a:p>
          <a:p>
            <a:pPr marL="5857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Citation and Fine Program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Most Frequent Violations for Fiscal Year 2015/2016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sz="2400" dirty="0" smtClean="0"/>
              <a:t>Broker Supervision </a:t>
            </a:r>
          </a:p>
          <a:p>
            <a:pPr lvl="1"/>
            <a:r>
              <a:rPr lang="en-US" dirty="0" smtClean="0"/>
              <a:t>Failure to provide </a:t>
            </a:r>
          </a:p>
          <a:p>
            <a:pPr lvl="1"/>
            <a:r>
              <a:rPr lang="en-US" dirty="0" smtClean="0"/>
              <a:t>Inadequate</a:t>
            </a:r>
          </a:p>
          <a:p>
            <a:pPr marL="585788" lvl="1" indent="0">
              <a:buNone/>
            </a:pPr>
            <a:endParaRPr lang="en-US" sz="800" dirty="0" smtClean="0"/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Licensing Compliance</a:t>
            </a:r>
          </a:p>
          <a:p>
            <a:pPr lvl="0"/>
            <a:endParaRPr lang="en-US" sz="800" dirty="0" smtClean="0">
              <a:solidFill>
                <a:prstClr val="white"/>
              </a:solidFill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Misrepresentation</a:t>
            </a:r>
          </a:p>
          <a:p>
            <a:pPr lvl="0"/>
            <a:endParaRPr lang="en-US" sz="800" dirty="0" smtClean="0">
              <a:solidFill>
                <a:prstClr val="white"/>
              </a:solidFill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Mortgage Loan Activity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</a:rPr>
              <a:t>Failure to timely file quarterly and/or annual activity reports</a:t>
            </a:r>
          </a:p>
          <a:p>
            <a:pPr marL="585788" lvl="1" indent="0">
              <a:buNone/>
            </a:pPr>
            <a:endParaRPr lang="en-US" sz="800" dirty="0" smtClean="0">
              <a:solidFill>
                <a:prstClr val="white"/>
              </a:solidFill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Negligence</a:t>
            </a:r>
          </a:p>
          <a:p>
            <a:pPr lvl="0"/>
            <a:endParaRPr lang="en-US" sz="800" dirty="0" smtClean="0">
              <a:solidFill>
                <a:prstClr val="white"/>
              </a:solidFill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Non-existent DBA or Branch Office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marL="585788" lvl="1" indent="0"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marL="136525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585788" lvl="1" indent="0">
              <a:buNone/>
            </a:pPr>
            <a:endParaRPr lang="en-US" dirty="0" smtClean="0"/>
          </a:p>
          <a:p>
            <a:pPr marL="5857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04" y="-15240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 </a:t>
            </a:r>
            <a:r>
              <a:rPr lang="en-US" sz="6000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Today’s Agenda</a:t>
            </a:r>
            <a:endParaRPr lang="en-US" sz="6000" cap="all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5404" y="1066800"/>
            <a:ext cx="88392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Arial" charset="0"/>
              </a:rPr>
              <a:t>Opening </a:t>
            </a:r>
            <a:r>
              <a:rPr lang="en-US" sz="32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Arial" charset="0"/>
              </a:rPr>
              <a:t>Remarks – Commissioner Wayne Bell</a:t>
            </a:r>
            <a:endParaRPr lang="en-US" sz="800" b="1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Operations Report –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Sandra Knau, Assistant Commissioner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        Licensing &amp; Administration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Enforcement Update-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        Rick Fong, Assistant Commissioner, Enforcement </a:t>
            </a: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Audit Report and Update –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      </a:t>
            </a:r>
            <a:r>
              <a:rPr lang="en-US" sz="2400" b="1" dirty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Dan Sandri, Assistant Commissioner, Audits</a:t>
            </a:r>
            <a:endParaRPr lang="en-US" sz="8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Consumer Recovery Account–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Steve Lerner, </a:t>
            </a:r>
            <a:r>
              <a:rPr lang="en-US" sz="2400" b="1" dirty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Assistant Commissioner, Legal Affairs</a:t>
            </a: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Q </a:t>
            </a:r>
            <a:r>
              <a:rPr lang="en-US" sz="24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&amp; A-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       </a:t>
            </a:r>
            <a:r>
              <a:rPr lang="en-US" sz="2400" b="1" dirty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Wayne Bell and Panel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white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040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5335"/>
            <a:ext cx="6400800" cy="158826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Bureau</a:t>
            </a: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 Real Estate Audits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267" name="TextBox 5"/>
          <p:cNvSpPr txBox="1">
            <a:spLocks noChangeArrowheads="1"/>
          </p:cNvSpPr>
          <p:nvPr/>
        </p:nvSpPr>
        <p:spPr bwMode="auto">
          <a:xfrm>
            <a:off x="6172200" y="5638800"/>
            <a:ext cx="403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Dan Sandri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Chief Auditor</a:t>
            </a:r>
          </a:p>
        </p:txBody>
      </p:sp>
      <p:pic>
        <p:nvPicPr>
          <p:cNvPr id="92164" name="Picture 2" descr="C:\Users\dsandri\AppData\Local\Microsoft\Windows\Temporary Internet Files\Content.Outlook\PWA4ON8C\CalBRE_Logo_HiRes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4864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3424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066800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Audits Closed by Activities Statewide – </a:t>
            </a:r>
            <a:r>
              <a:rPr lang="en-US" altLang="en-US" sz="3200" dirty="0" smtClean="0">
                <a:solidFill>
                  <a:srgbClr val="FFFF00"/>
                </a:solidFill>
              </a:rPr>
              <a:t>7/1/15 – 6/30/16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93187" name="Object 33"/>
          <p:cNvGraphicFramePr>
            <a:graphicFrameLocks noGrp="1"/>
          </p:cNvGraphicFramePr>
          <p:nvPr>
            <p:ph idx="4294967295"/>
          </p:nvPr>
        </p:nvGraphicFramePr>
        <p:xfrm>
          <a:off x="76200" y="1752600"/>
          <a:ext cx="89916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Worksheet" r:id="rId4" imgW="8801100" imgH="5200650" progId="Excel.Sheet.8">
                  <p:embed/>
                </p:oleObj>
              </mc:Choice>
              <mc:Fallback>
                <p:oleObj name="Worksheet" r:id="rId4" imgW="8801100" imgH="520065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52600"/>
                        <a:ext cx="89916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71923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34400" cy="1066800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Findings of Audits Closed,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7/1/15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/30/16</a:t>
            </a:r>
          </a:p>
        </p:txBody>
      </p:sp>
      <p:graphicFrame>
        <p:nvGraphicFramePr>
          <p:cNvPr id="94211" name="Object 3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8100" y="1636713"/>
          <a:ext cx="9067800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Worksheet" r:id="rId4" imgW="8410480" imgH="4772025" progId="Excel.Sheet.8">
                  <p:embed/>
                </p:oleObj>
              </mc:Choice>
              <mc:Fallback>
                <p:oleObj name="Worksheet" r:id="rId4" imgW="8410480" imgH="477202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1636713"/>
                        <a:ext cx="9067800" cy="5145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6306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Shortage Findings of Audits Closed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703388"/>
          <a:ext cx="8382000" cy="477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9857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7/1/14</a:t>
                      </a:r>
                      <a:r>
                        <a:rPr lang="en-US" sz="2800" baseline="0" dirty="0" smtClean="0"/>
                        <a:t> – 6/30/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7/1/15</a:t>
                      </a:r>
                      <a:r>
                        <a:rPr lang="en-US" sz="2800" baseline="0" dirty="0" smtClean="0"/>
                        <a:t> – 6/30/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 anchor="ctr"/>
                </a:tc>
              </a:tr>
              <a:tr h="98572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Audits Closed</a:t>
                      </a:r>
                      <a:endParaRPr lang="en-US" sz="2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800" dirty="0" smtClean="0"/>
                        <a:t>612</a:t>
                      </a:r>
                      <a:endParaRPr lang="en-US" sz="2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590</a:t>
                      </a:r>
                      <a:endParaRPr lang="en-US" sz="2800" dirty="0"/>
                    </a:p>
                  </a:txBody>
                  <a:tcPr marT="45717" marB="45717" anchor="ctr"/>
                </a:tc>
              </a:tr>
              <a:tr h="934054"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Total $ Shortage</a:t>
                      </a:r>
                      <a:endParaRPr lang="en-US" sz="2800" baseline="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$6.90 million</a:t>
                      </a:r>
                      <a:endParaRPr lang="en-US" sz="2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$13.31 million</a:t>
                      </a:r>
                      <a:endParaRPr lang="en-US" sz="2800" dirty="0"/>
                    </a:p>
                  </a:txBody>
                  <a:tcPr marT="45717" marB="45717" anchor="ctr"/>
                </a:tc>
              </a:tr>
              <a:tr h="934054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% Audits with Shortage</a:t>
                      </a:r>
                      <a:endParaRPr lang="en-US" sz="2400" baseline="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34.5%</a:t>
                      </a:r>
                      <a:endParaRPr lang="en-US" sz="2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36.4%</a:t>
                      </a:r>
                      <a:endParaRPr lang="en-US" sz="2800" dirty="0"/>
                    </a:p>
                  </a:txBody>
                  <a:tcPr marT="45717" marB="45717" anchor="ctr"/>
                </a:tc>
              </a:tr>
              <a:tr h="934054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#(%) with $10K+ Shortage</a:t>
                      </a:r>
                      <a:endParaRPr lang="en-US" sz="2400" baseline="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 (11.8)</a:t>
                      </a:r>
                      <a:endParaRPr lang="en-US" sz="2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 (13.6)</a:t>
                      </a:r>
                      <a:endParaRPr lang="en-US" sz="2800" dirty="0"/>
                    </a:p>
                  </a:txBody>
                  <a:tcPr marT="45717" marB="457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6027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10668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solidFill>
                  <a:srgbClr val="FFFF00"/>
                </a:solidFill>
              </a:rPr>
              <a:t>Violations Found on </a:t>
            </a:r>
            <a:r>
              <a:rPr lang="en-US" sz="3000" dirty="0" smtClean="0">
                <a:solidFill>
                  <a:srgbClr val="FFFF00"/>
                </a:solidFill>
              </a:rPr>
              <a:t>CalBRE </a:t>
            </a:r>
            <a:r>
              <a:rPr lang="en-US" sz="3000" dirty="0">
                <a:solidFill>
                  <a:srgbClr val="FFFF00"/>
                </a:solidFill>
              </a:rPr>
              <a:t>Audits, </a:t>
            </a:r>
            <a:r>
              <a:rPr lang="en-US" sz="3000" dirty="0" smtClean="0">
                <a:solidFill>
                  <a:srgbClr val="FFFF00"/>
                </a:solidFill>
              </a:rPr>
              <a:t/>
            </a:r>
            <a:br>
              <a:rPr lang="en-US" sz="3000" dirty="0" smtClean="0">
                <a:solidFill>
                  <a:srgbClr val="FFFF00"/>
                </a:solidFill>
              </a:rPr>
            </a:br>
            <a:r>
              <a:rPr lang="en-US" sz="3000" dirty="0" smtClean="0">
                <a:solidFill>
                  <a:srgbClr val="FFFF00"/>
                </a:solidFill>
              </a:rPr>
              <a:t>7/1/15– 6/30/16</a:t>
            </a:r>
            <a:endParaRPr lang="en-US" sz="3000" dirty="0">
              <a:solidFill>
                <a:srgbClr val="FFFF00"/>
              </a:solidFill>
            </a:endParaRP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90695620"/>
              </p:ext>
            </p:extLst>
          </p:nvPr>
        </p:nvGraphicFramePr>
        <p:xfrm>
          <a:off x="25400" y="2133600"/>
          <a:ext cx="904557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Worksheet" r:id="rId5" imgW="6334220" imgH="2819495" progId="Excel.Sheet.8">
                  <p:embed/>
                </p:oleObj>
              </mc:Choice>
              <mc:Fallback>
                <p:oleObj name="Worksheet" r:id="rId5" imgW="6334220" imgH="281949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2133600"/>
                        <a:ext cx="904557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22044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Book Antiqua" pitchFamily="18" charset="0"/>
              </a:rPr>
              <a:t>Common Violations on Audits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6172200" cy="3733800"/>
          </a:xfrm>
        </p:spPr>
        <p:txBody>
          <a:bodyPr/>
          <a:lstStyle/>
          <a:p>
            <a:pPr marL="1209675" eaLnBrk="1" hangingPunct="1">
              <a:spcBef>
                <a:spcPts val="1200"/>
              </a:spcBef>
              <a:spcAft>
                <a:spcPts val="600"/>
              </a:spcAft>
              <a:buClrTx/>
              <a:tabLst>
                <a:tab pos="633413" algn="l"/>
              </a:tabLst>
            </a:pPr>
            <a:r>
              <a:rPr lang="en-US" altLang="en-US" sz="2600" dirty="0" smtClean="0"/>
              <a:t>Trust funds must be deposited within 3 business days into trust account.</a:t>
            </a:r>
          </a:p>
          <a:p>
            <a:pPr marL="1209675" eaLnBrk="1" hangingPunct="1">
              <a:spcAft>
                <a:spcPts val="600"/>
              </a:spcAft>
              <a:buClrTx/>
              <a:tabLst>
                <a:tab pos="633413" algn="l"/>
              </a:tabLst>
            </a:pPr>
            <a:r>
              <a:rPr lang="en-US" altLang="en-US" sz="2600" dirty="0" smtClean="0"/>
              <a:t>Account designation often the issue – we look to the signature card.</a:t>
            </a:r>
          </a:p>
          <a:p>
            <a:pPr marL="1209675" eaLnBrk="1" hangingPunct="1">
              <a:spcAft>
                <a:spcPts val="600"/>
              </a:spcAft>
              <a:buClrTx/>
              <a:tabLst>
                <a:tab pos="633413" algn="l"/>
              </a:tabLst>
            </a:pPr>
            <a:r>
              <a:rPr lang="en-US" altLang="en-US" sz="2600" dirty="0" smtClean="0"/>
              <a:t>§10145 now spells out who can sign on a trust account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371600"/>
            <a:ext cx="8534400" cy="1066800"/>
          </a:xfrm>
        </p:spPr>
        <p:txBody>
          <a:bodyPr/>
          <a:lstStyle/>
          <a:p>
            <a:pPr marL="571500" indent="0" eaLnBrk="1" hangingPunct="1">
              <a:spcAft>
                <a:spcPts val="600"/>
              </a:spcAft>
              <a:buFont typeface="Monotype Sorts"/>
              <a:buNone/>
              <a:tabLst>
                <a:tab pos="977900" algn="l"/>
              </a:tabLst>
              <a:defRPr/>
            </a:pPr>
            <a:r>
              <a:rPr lang="en-US" dirty="0" smtClean="0"/>
              <a:t>B&amp;P Code §10145, </a:t>
            </a:r>
            <a:r>
              <a:rPr lang="en-US" altLang="en-US" dirty="0" smtClean="0"/>
              <a:t>Commissioner’s Regulation 2832: Trust Fund Handling</a:t>
            </a:r>
          </a:p>
          <a:p>
            <a:pPr eaLnBrk="1" hangingPunct="1">
              <a:tabLst>
                <a:tab pos="685800" algn="l"/>
              </a:tabLst>
              <a:defRPr/>
            </a:pPr>
            <a:endParaRPr lang="en-US" altLang="en-US" dirty="0" smtClean="0"/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6247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5432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09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Book Antiqua" pitchFamily="18" charset="0"/>
              </a:rPr>
              <a:t>Common Violations on Audits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772400" cy="3048000"/>
          </a:xfrm>
        </p:spPr>
        <p:txBody>
          <a:bodyPr/>
          <a:lstStyle/>
          <a:p>
            <a:pPr marL="847725" indent="-390525" eaLnBrk="1" hangingPunct="1">
              <a:buClrTx/>
              <a:tabLst>
                <a:tab pos="457200" algn="l"/>
              </a:tabLst>
            </a:pPr>
            <a:r>
              <a:rPr lang="en-US" altLang="en-US" sz="2400" dirty="0" smtClean="0"/>
              <a:t>Trust Fund Shortage</a:t>
            </a:r>
          </a:p>
          <a:p>
            <a:pPr marL="847725" indent="-390525" eaLnBrk="1" hangingPunct="1">
              <a:buClrTx/>
              <a:tabLst>
                <a:tab pos="457200" algn="l"/>
              </a:tabLst>
            </a:pPr>
            <a:r>
              <a:rPr lang="en-US" altLang="en-US" sz="2400" dirty="0" smtClean="0"/>
              <a:t>If using a trust account for more than one beneficiary, you </a:t>
            </a:r>
            <a:r>
              <a:rPr lang="en-US" altLang="en-US" sz="2400" b="1" dirty="0" smtClean="0"/>
              <a:t>must obtain all owners’ written permission</a:t>
            </a:r>
            <a:r>
              <a:rPr lang="en-US" altLang="en-US" sz="2400" dirty="0" smtClean="0"/>
              <a:t> PRIOR TO each disbursement that results in the use of their funds to cover the expenses of someone else. 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1524000"/>
            <a:ext cx="8077200" cy="1143000"/>
          </a:xfrm>
        </p:spPr>
        <p:txBody>
          <a:bodyPr/>
          <a:lstStyle/>
          <a:p>
            <a:pPr marL="449263" indent="-449263" eaLnBrk="1" hangingPunct="1">
              <a:buFontTx/>
              <a:buNone/>
              <a:tabLst>
                <a:tab pos="579438" algn="l"/>
              </a:tabLst>
            </a:pPr>
            <a:r>
              <a:rPr lang="en-US" altLang="en-US" b="1" dirty="0" smtClean="0"/>
              <a:t>	</a:t>
            </a:r>
            <a:r>
              <a:rPr lang="en-US" altLang="en-US" dirty="0" smtClean="0"/>
              <a:t>Commissioner’s Regulation 2832.1: Trust Fund Handling For Multiple Beneficiaries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5257800"/>
            <a:ext cx="2390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6013"/>
            <a:ext cx="19812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7364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Book Antiqua" pitchFamily="18" charset="0"/>
              </a:rPr>
              <a:t>Common Violations on Audits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848600" cy="4038600"/>
          </a:xfrm>
        </p:spPr>
        <p:txBody>
          <a:bodyPr/>
          <a:lstStyle/>
          <a:p>
            <a:pPr marL="801688" eaLnBrk="1" hangingPunct="1">
              <a:spcAft>
                <a:spcPts val="600"/>
              </a:spcAft>
              <a:buClrTx/>
            </a:pPr>
            <a:r>
              <a:rPr lang="en-US" altLang="en-US" sz="2400" dirty="0" smtClean="0"/>
              <a:t>Have adequate separation of duties between money handlers and accounting function.</a:t>
            </a:r>
          </a:p>
          <a:p>
            <a:pPr marL="801688" eaLnBrk="1" hangingPunct="1">
              <a:spcAft>
                <a:spcPts val="600"/>
              </a:spcAft>
              <a:buClrTx/>
            </a:pPr>
            <a:r>
              <a:rPr lang="en-US" altLang="en-US" sz="2400" dirty="0" smtClean="0"/>
              <a:t>Be actively involved in accounting function.</a:t>
            </a:r>
          </a:p>
          <a:p>
            <a:pPr marL="801688" eaLnBrk="1" hangingPunct="1">
              <a:spcAft>
                <a:spcPts val="600"/>
              </a:spcAft>
              <a:buClrTx/>
            </a:pPr>
            <a:r>
              <a:rPr lang="en-US" altLang="en-US" sz="2400" dirty="0" smtClean="0"/>
              <a:t>Establish written policies and procedures regarding supervision and monitor compliance.</a:t>
            </a:r>
          </a:p>
          <a:p>
            <a:pPr marL="801688" eaLnBrk="1" hangingPunct="1">
              <a:spcAft>
                <a:spcPts val="600"/>
              </a:spcAft>
              <a:buClrTx/>
            </a:pPr>
            <a:r>
              <a:rPr lang="en-US" altLang="en-US" sz="2400" dirty="0" smtClean="0"/>
              <a:t>Do not allow negative balances.</a:t>
            </a:r>
          </a:p>
          <a:p>
            <a:pPr marL="801688" eaLnBrk="1" hangingPunct="1">
              <a:buClrTx/>
            </a:pPr>
            <a:r>
              <a:rPr lang="en-US" altLang="en-US" sz="2400" dirty="0" smtClean="0"/>
              <a:t>Be tough on the issue of NSF Checks 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371600"/>
            <a:ext cx="7772400" cy="68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	</a:t>
            </a:r>
            <a:r>
              <a:rPr lang="en-US" altLang="en-US" b="1" dirty="0" smtClean="0"/>
              <a:t>Ways to avoid trust fund shortages: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en-US" dirty="0" smtClean="0"/>
          </a:p>
        </p:txBody>
      </p:sp>
      <p:pic>
        <p:nvPicPr>
          <p:cNvPr id="993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207000"/>
            <a:ext cx="24574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6366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010400" cy="4495800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  <a:defRPr/>
            </a:pPr>
            <a:r>
              <a:rPr lang="en-US" dirty="0" smtClean="0"/>
              <a:t>Commissioner’s Reg. 2831: Trust Fund Records To Be Maintained</a:t>
            </a:r>
          </a:p>
          <a:p>
            <a:pPr marL="750888" indent="-273050" eaLnBrk="1" fontAlgn="auto" hangingPunct="1">
              <a:spcAft>
                <a:spcPts val="600"/>
              </a:spcAft>
              <a:buClr>
                <a:schemeClr val="bg1"/>
              </a:buClr>
              <a:buFont typeface="Wingdings 2"/>
              <a:buChar char=""/>
              <a:tabLst>
                <a:tab pos="635000" algn="l"/>
              </a:tabLst>
              <a:defRPr/>
            </a:pPr>
            <a:r>
              <a:rPr lang="en-US" dirty="0"/>
              <a:t>Usually related to incomplete or inaccurate </a:t>
            </a:r>
            <a:r>
              <a:rPr lang="en-US" dirty="0" smtClean="0"/>
              <a:t>Record of All Trust Funds Received and Disbursed.</a:t>
            </a:r>
            <a:endParaRPr lang="en-US" dirty="0"/>
          </a:p>
          <a:p>
            <a:pPr marL="750888" indent="-273050" eaLnBrk="1" fontAlgn="auto" hangingPunct="1">
              <a:spcAft>
                <a:spcPts val="60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dirty="0"/>
              <a:t>Must have the detail referenced in Reg. </a:t>
            </a:r>
            <a:r>
              <a:rPr lang="en-US" dirty="0" smtClean="0"/>
              <a:t>2831(a</a:t>
            </a:r>
            <a:r>
              <a:rPr lang="en-US" dirty="0"/>
              <a:t>).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136525" indent="0">
              <a:buFont typeface="Wingdings 2" pitchFamily="18" charset="2"/>
              <a:buNone/>
              <a:defRPr/>
            </a:pPr>
            <a:endParaRPr lang="en-US" alt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Book Antiqua" pitchFamily="18" charset="0"/>
              </a:rPr>
              <a:t>Common Violations on Audits</a:t>
            </a:r>
          </a:p>
        </p:txBody>
      </p:sp>
      <p:pic>
        <p:nvPicPr>
          <p:cNvPr id="100356" name="Picture 2" descr="C:\Users\mrivera\AppData\Local\Microsoft\Windows\Temporary Internet Files\Content.IE5\V202AYHO\MM9002347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3749675"/>
            <a:ext cx="1920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1899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Book Antiqua" pitchFamily="18" charset="0"/>
              </a:rPr>
              <a:t>Common Violations on Audits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6705600" cy="2895600"/>
          </a:xfrm>
        </p:spPr>
        <p:txBody>
          <a:bodyPr>
            <a:normAutofit lnSpcReduction="10000"/>
          </a:bodyPr>
          <a:lstStyle/>
          <a:p>
            <a:pPr marL="1271588" indent="-274320" eaLnBrk="1" fontAlgn="auto" hangingPunct="1">
              <a:spcAft>
                <a:spcPts val="600"/>
              </a:spcAft>
              <a:buClr>
                <a:schemeClr val="bg1"/>
              </a:buClr>
              <a:buFont typeface="Wingdings 2"/>
              <a:buChar char=""/>
              <a:tabLst>
                <a:tab pos="635000" algn="l"/>
              </a:tabLst>
              <a:defRPr/>
            </a:pPr>
            <a:r>
              <a:rPr lang="en-US" dirty="0" smtClean="0"/>
              <a:t>Usually related to incomplete or inaccurate Separate Records.</a:t>
            </a:r>
          </a:p>
          <a:p>
            <a:pPr marL="1271588" indent="-274320" eaLnBrk="1" fontAlgn="auto" hangingPunct="1">
              <a:spcAft>
                <a:spcPts val="600"/>
              </a:spcAft>
              <a:buClr>
                <a:schemeClr val="bg1"/>
              </a:buClr>
              <a:buFont typeface="Wingdings 2"/>
              <a:buChar char=""/>
              <a:tabLst>
                <a:tab pos="635000" algn="l"/>
              </a:tabLst>
              <a:defRPr/>
            </a:pPr>
            <a:r>
              <a:rPr lang="en-US" dirty="0" smtClean="0"/>
              <a:t>Must have the detail referenced in Reg. 2831.1(a).</a:t>
            </a:r>
          </a:p>
          <a:p>
            <a:pPr marL="1271588" indent="-274320" eaLnBrk="1" fontAlgn="auto" hangingPunct="1">
              <a:spcAft>
                <a:spcPts val="600"/>
              </a:spcAft>
              <a:buClr>
                <a:schemeClr val="bg1"/>
              </a:buClr>
              <a:buFont typeface="Wingdings 2"/>
              <a:buChar char=""/>
              <a:tabLst>
                <a:tab pos="635000" algn="l"/>
              </a:tabLst>
              <a:defRPr/>
            </a:pPr>
            <a:r>
              <a:rPr lang="en-US" dirty="0" smtClean="0"/>
              <a:t>Must account for Unidentified Funds</a:t>
            </a:r>
          </a:p>
          <a:p>
            <a:pPr marL="928688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tabLst>
                <a:tab pos="635000" algn="l"/>
              </a:tabLst>
              <a:defRPr/>
            </a:pPr>
            <a:endParaRPr lang="en-US" dirty="0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676400"/>
            <a:ext cx="8382000" cy="990600"/>
          </a:xfrm>
        </p:spPr>
        <p:txBody>
          <a:bodyPr rtlCol="0">
            <a:normAutofit lnSpcReduction="10000"/>
          </a:bodyPr>
          <a:lstStyle/>
          <a:p>
            <a:pPr marL="692150" indent="-692150" eaLnBrk="1" fontAlgn="auto" hangingPunct="1">
              <a:spcAft>
                <a:spcPts val="0"/>
              </a:spcAft>
              <a:buClr>
                <a:schemeClr val="accent3"/>
              </a:buClr>
              <a:buFont typeface="Monotype Sorts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3000" dirty="0" smtClean="0"/>
              <a:t>Commissioner’s Reg. 2831.1: Separate Record for Each Beneficiary or Transaction</a:t>
            </a:r>
          </a:p>
          <a:p>
            <a:pPr marL="692150" indent="-6921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50292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835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CalBRE Operations</a:t>
            </a:r>
            <a:endParaRPr lang="en-US" sz="5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3429000"/>
          </a:xfrm>
        </p:spPr>
        <p:txBody>
          <a:bodyPr/>
          <a:lstStyle/>
          <a:p>
            <a:r>
              <a:rPr lang="en-US" altLang="en-US" sz="4800" b="1" dirty="0" smtClean="0"/>
              <a:t>Five District/Exam Offices</a:t>
            </a:r>
          </a:p>
          <a:p>
            <a:pPr lvl="2"/>
            <a:r>
              <a:rPr lang="en-US" altLang="en-US" sz="2600" b="1" dirty="0" smtClean="0"/>
              <a:t>Fresno</a:t>
            </a:r>
          </a:p>
          <a:p>
            <a:pPr lvl="2"/>
            <a:r>
              <a:rPr lang="en-US" altLang="en-US" sz="2600" b="1" dirty="0" smtClean="0"/>
              <a:t>Los Angeles</a:t>
            </a:r>
          </a:p>
          <a:p>
            <a:pPr lvl="2"/>
            <a:r>
              <a:rPr lang="en-US" altLang="en-US" sz="2600" b="1" dirty="0" smtClean="0"/>
              <a:t>Oakland</a:t>
            </a:r>
          </a:p>
          <a:p>
            <a:pPr lvl="2"/>
            <a:r>
              <a:rPr lang="en-US" altLang="en-US" sz="2600" b="1" dirty="0" smtClean="0"/>
              <a:t>Sacramento</a:t>
            </a:r>
          </a:p>
          <a:p>
            <a:pPr lvl="2"/>
            <a:r>
              <a:rPr lang="en-US" altLang="en-US" sz="2600" b="1" dirty="0" smtClean="0"/>
              <a:t>San Diego</a:t>
            </a:r>
          </a:p>
          <a:p>
            <a:pPr lvl="1"/>
            <a:r>
              <a:rPr lang="en-US" altLang="en-US" sz="4800" b="1" dirty="0" smtClean="0"/>
              <a:t>Authorized Positions:  	326</a:t>
            </a:r>
          </a:p>
          <a:p>
            <a:endParaRPr lang="en-US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58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Book Antiqua" pitchFamily="18" charset="0"/>
              </a:rPr>
              <a:t>Common Violations on Audits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6400800" cy="3581400"/>
          </a:xfrm>
        </p:spPr>
        <p:txBody>
          <a:bodyPr/>
          <a:lstStyle/>
          <a:p>
            <a:pPr marL="814388" eaLnBrk="1" hangingPunct="1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tabLst>
                <a:tab pos="682625" algn="l"/>
              </a:tabLst>
            </a:pPr>
            <a:r>
              <a:rPr lang="en-US" altLang="en-US" sz="2400" dirty="0" smtClean="0"/>
              <a:t>This is a monthly reconciliation of Control Record to Separate Records.</a:t>
            </a:r>
          </a:p>
          <a:p>
            <a:pPr marL="814388" eaLnBrk="1" hangingPunct="1">
              <a:spcAft>
                <a:spcPts val="600"/>
              </a:spcAft>
              <a:buClr>
                <a:schemeClr val="bg1"/>
              </a:buClr>
              <a:tabLst>
                <a:tab pos="682625" algn="l"/>
              </a:tabLst>
            </a:pPr>
            <a:r>
              <a:rPr lang="en-US" altLang="en-US" sz="2400" dirty="0" smtClean="0"/>
              <a:t>Do your monthly reconciliation between books and bank, </a:t>
            </a:r>
            <a:r>
              <a:rPr lang="en-US" altLang="en-US" sz="2400" dirty="0" smtClean="0">
                <a:solidFill>
                  <a:srgbClr val="FF0000"/>
                </a:solidFill>
              </a:rPr>
              <a:t>THEN</a:t>
            </a:r>
            <a:r>
              <a:rPr lang="en-US" altLang="en-US" sz="2400" dirty="0" smtClean="0"/>
              <a:t> perform this REQUIRED reconciliation. </a:t>
            </a:r>
          </a:p>
          <a:p>
            <a:pPr marL="814388" eaLnBrk="1" hangingPunct="1">
              <a:spcAft>
                <a:spcPts val="600"/>
              </a:spcAft>
              <a:buClr>
                <a:schemeClr val="bg1"/>
              </a:buClr>
              <a:tabLst>
                <a:tab pos="682625" algn="l"/>
              </a:tabLst>
            </a:pPr>
            <a:r>
              <a:rPr lang="en-US" altLang="en-US" sz="2400" dirty="0" smtClean="0"/>
              <a:t>See our PowerPoint demonstration on our website! 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5867400" cy="1219200"/>
          </a:xfrm>
        </p:spPr>
        <p:txBody>
          <a:bodyPr/>
          <a:lstStyle/>
          <a:p>
            <a:pPr eaLnBrk="1" hangingPunct="1">
              <a:buFont typeface="Monotype Sorts"/>
              <a:buNone/>
              <a:tabLst>
                <a:tab pos="685800" algn="l"/>
              </a:tabLst>
            </a:pPr>
            <a:r>
              <a:rPr lang="en-US" altLang="en-US" dirty="0" smtClean="0">
                <a:solidFill>
                  <a:schemeClr val="bg1"/>
                </a:solidFill>
              </a:rPr>
              <a:t>		</a:t>
            </a:r>
            <a:r>
              <a:rPr lang="en-US" altLang="en-US" dirty="0" smtClean="0"/>
              <a:t>Commissioner’s Reg. 2831.2: 	Trust Account Reconciliation</a:t>
            </a:r>
          </a:p>
          <a:p>
            <a:pPr eaLnBrk="1" hangingPunct="1">
              <a:tabLst>
                <a:tab pos="685800" algn="l"/>
              </a:tabLst>
            </a:pPr>
            <a:endParaRPr lang="en-US" altLang="en-US" dirty="0" smtClean="0"/>
          </a:p>
        </p:txBody>
      </p:sp>
      <p:pic>
        <p:nvPicPr>
          <p:cNvPr id="1024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24063"/>
            <a:ext cx="2214563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82734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Book Antiqua" pitchFamily="18" charset="0"/>
              </a:rPr>
              <a:t>Common Violations on Audits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4103688"/>
            <a:ext cx="6124575" cy="2144712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A </a:t>
            </a:r>
            <a:r>
              <a:rPr lang="en-US" sz="2600" dirty="0"/>
              <a:t>broker may use the services of brokers and salespersons to </a:t>
            </a:r>
            <a:r>
              <a:rPr lang="en-US" sz="2600" dirty="0" smtClean="0"/>
              <a:t>assist… so </a:t>
            </a:r>
            <a:r>
              <a:rPr lang="en-US" sz="2600" dirty="0"/>
              <a:t>long as the broker does not relinquish overall responsibility for supervision </a:t>
            </a:r>
            <a:endParaRPr lang="en-US" altLang="en-US" sz="2600" dirty="0" smtClean="0"/>
          </a:p>
          <a:p>
            <a:pPr marL="136525" indent="0"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103428" name="Picture 2" descr="Image result for supervi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6525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cs typeface="Arial" pitchFamily="34" charset="0"/>
              </a:rPr>
              <a:t>B&amp;P Code §10159.2, Commissioner’s Regulation 2725: Officer/Broker Supervision Responsibility</a:t>
            </a:r>
          </a:p>
        </p:txBody>
      </p:sp>
      <p:sp>
        <p:nvSpPr>
          <p:cNvPr id="103430" name="TextBox 5"/>
          <p:cNvSpPr txBox="1">
            <a:spLocks noChangeArrowheads="1"/>
          </p:cNvSpPr>
          <p:nvPr/>
        </p:nvSpPr>
        <p:spPr bwMode="auto">
          <a:xfrm>
            <a:off x="990600" y="2097088"/>
            <a:ext cx="7696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en-US" altLang="en-US" sz="2600" dirty="0">
                <a:cs typeface="Arial" pitchFamily="34" charset="0"/>
              </a:rPr>
              <a:t>Policies, rules, procedures and systems to review, oversee, inspect and manage…</a:t>
            </a:r>
          </a:p>
        </p:txBody>
      </p:sp>
      <p:sp>
        <p:nvSpPr>
          <p:cNvPr id="103431" name="TextBox 6"/>
          <p:cNvSpPr txBox="1">
            <a:spLocks noChangeArrowheads="1"/>
          </p:cNvSpPr>
          <p:nvPr/>
        </p:nvSpPr>
        <p:spPr bwMode="auto">
          <a:xfrm>
            <a:off x="990600" y="3070225"/>
            <a:ext cx="7496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en-US" altLang="en-US" sz="2600" dirty="0">
                <a:cs typeface="Arial" pitchFamily="34" charset="0"/>
              </a:rPr>
              <a:t>a system for monitoring compliance with such policies, rules, procedures and systems. </a:t>
            </a:r>
          </a:p>
        </p:txBody>
      </p:sp>
    </p:spTree>
    <p:extLst>
      <p:ext uri="{BB962C8B-B14F-4D97-AF65-F5344CB8AC3E}">
        <p14:creationId xmlns:p14="http://schemas.microsoft.com/office/powerpoint/2010/main" val="121131628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62484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Book Antiqua" pitchFamily="18" charset="0"/>
              </a:rPr>
              <a:t>Remember the Basics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382000" cy="4724400"/>
          </a:xfrm>
        </p:spPr>
        <p:txBody>
          <a:bodyPr/>
          <a:lstStyle/>
          <a:p>
            <a:pPr lvl="1" indent="-457200" algn="l" eaLnBrk="1" hangingPunct="1">
              <a:buClrTx/>
              <a:buFont typeface="Arial" pitchFamily="34" charset="0"/>
              <a:buChar char="•"/>
            </a:pPr>
            <a:r>
              <a:rPr lang="en-US" altLang="en-US" sz="2600" dirty="0" smtClean="0"/>
              <a:t>Current real estate license</a:t>
            </a:r>
          </a:p>
          <a:p>
            <a:pPr marL="857250" lvl="2" indent="-457200" algn="l" eaLnBrk="1" hangingPunct="1">
              <a:buClrTx/>
              <a:buFont typeface="Arial" pitchFamily="34" charset="0"/>
              <a:buChar char="•"/>
            </a:pPr>
            <a:r>
              <a:rPr lang="en-US" altLang="en-US" sz="2600" dirty="0" smtClean="0"/>
              <a:t>Including your salespeople</a:t>
            </a:r>
          </a:p>
          <a:p>
            <a:pPr lvl="1" indent="-457200" algn="l" eaLnBrk="1" hangingPunct="1">
              <a:buClrTx/>
              <a:buFont typeface="Arial" pitchFamily="34" charset="0"/>
              <a:buChar char="•"/>
            </a:pPr>
            <a:r>
              <a:rPr lang="en-US" altLang="en-US" sz="2600" dirty="0" smtClean="0"/>
              <a:t>Salespeople are registered under the broker’s license</a:t>
            </a:r>
          </a:p>
          <a:p>
            <a:pPr lvl="1" indent="-457200" algn="l" eaLnBrk="1" hangingPunct="1">
              <a:buClrTx/>
              <a:buFont typeface="Arial" pitchFamily="34" charset="0"/>
              <a:buChar char="•"/>
            </a:pPr>
            <a:r>
              <a:rPr lang="en-US" altLang="en-US" sz="2600" dirty="0" smtClean="0"/>
              <a:t>Agents have broker/salesperson agreements</a:t>
            </a:r>
          </a:p>
          <a:p>
            <a:pPr lvl="1" indent="-457200" algn="l" eaLnBrk="1" hangingPunct="1">
              <a:buClrTx/>
              <a:buFont typeface="Arial" pitchFamily="34" charset="0"/>
              <a:buChar char="•"/>
            </a:pPr>
            <a:r>
              <a:rPr lang="en-US" altLang="en-US" sz="2600" dirty="0" smtClean="0"/>
              <a:t>All real estate records are maintained for at least 3 years.</a:t>
            </a:r>
          </a:p>
          <a:p>
            <a:pPr lvl="1" indent="-457200" algn="l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600" dirty="0" smtClean="0"/>
              <a:t>Each business location is licensed</a:t>
            </a:r>
          </a:p>
          <a:p>
            <a:pPr lvl="1" indent="-457200" algn="l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600" dirty="0" smtClean="0"/>
              <a:t>Fictitious business name is licensed</a:t>
            </a:r>
          </a:p>
          <a:p>
            <a:pPr lvl="1" indent="-457200" algn="l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600" dirty="0" smtClean="0"/>
              <a:t>Broker Supervision is Intact!</a:t>
            </a:r>
          </a:p>
          <a:p>
            <a:pPr lvl="1" indent="-457200" algn="l" eaLnBrk="1" hangingPunct="1">
              <a:buClrTx/>
              <a:buFont typeface="Arial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25400"/>
            <a:ext cx="25146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05532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304800"/>
            <a:ext cx="7315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What Audits is Seeing</a:t>
            </a:r>
            <a:endParaRPr lang="en-US" dirty="0" smtClean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en-US" altLang="en-US" sz="3200" b="1" dirty="0" smtClean="0"/>
              <a:t>We continue to find:</a:t>
            </a:r>
          </a:p>
          <a:p>
            <a:pPr marL="136525" indent="0" eaLnBrk="1" hangingPunct="1"/>
            <a:r>
              <a:rPr lang="en-US" altLang="en-US" sz="3200" b="1" dirty="0" smtClean="0"/>
              <a:t> Trust Fund Shortages, Commingling and some Conversion on PM, BE audits</a:t>
            </a:r>
          </a:p>
          <a:p>
            <a:pPr marL="136525" indent="0" eaLnBrk="1" hangingPunct="1"/>
            <a:r>
              <a:rPr lang="en-US" altLang="en-US" sz="3200" b="1" dirty="0" smtClean="0"/>
              <a:t> Lack of Broker oversight</a:t>
            </a:r>
          </a:p>
          <a:p>
            <a:pPr marL="136525" indent="0" eaLnBrk="1" hangingPunct="1"/>
            <a:r>
              <a:rPr lang="en-US" altLang="en-US" sz="3200" b="1" dirty="0" smtClean="0"/>
              <a:t> Advance Fee Violations</a:t>
            </a:r>
          </a:p>
          <a:p>
            <a:pPr marL="136525" indent="0" eaLnBrk="1" hangingPunct="1"/>
            <a:r>
              <a:rPr lang="en-US" altLang="en-US" sz="3200" b="1" dirty="0" smtClean="0"/>
              <a:t> Falsification of bank records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2700" y="0"/>
            <a:ext cx="2501900" cy="125095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6072841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Grp="1"/>
          </p:cNvSpPr>
          <p:nvPr>
            <p:ph type="title" idx="4294967295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What Audits is Doing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en-US" altLang="en-US" sz="3200" b="1" dirty="0" smtClean="0"/>
              <a:t>Investigative Audits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en-US" altLang="en-US" sz="3200" b="1" dirty="0" smtClean="0"/>
              <a:t>Property Management and Broker Escrow Audits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en-US" altLang="en-US" sz="3200" b="1" dirty="0" smtClean="0"/>
              <a:t>Restricted Licensee Audits – Results from 42 Recently Completed:</a:t>
            </a:r>
          </a:p>
          <a:p>
            <a:pPr marL="742950" lvl="1" indent="-285750" eaLnBrk="1" hangingPunct="1">
              <a:tabLst>
                <a:tab pos="4000500" algn="l"/>
              </a:tabLst>
            </a:pPr>
            <a:r>
              <a:rPr lang="en-US" altLang="en-US" sz="2800" b="1" dirty="0" smtClean="0"/>
              <a:t>Major Violations: 	26%</a:t>
            </a:r>
          </a:p>
          <a:p>
            <a:pPr marL="742950" lvl="1" indent="-285750" eaLnBrk="1" hangingPunct="1">
              <a:tabLst>
                <a:tab pos="4000500" algn="l"/>
              </a:tabLst>
            </a:pPr>
            <a:r>
              <a:rPr lang="en-US" altLang="en-US" sz="2800" b="1" dirty="0" smtClean="0"/>
              <a:t>Minor Violations: 	50%</a:t>
            </a:r>
          </a:p>
          <a:p>
            <a:pPr marL="742950" lvl="1" indent="-285750" eaLnBrk="1" hangingPunct="1">
              <a:tabLst>
                <a:tab pos="4000500" algn="l"/>
              </a:tabLst>
            </a:pPr>
            <a:r>
              <a:rPr lang="en-US" altLang="en-US" sz="2800" b="1" dirty="0" smtClean="0"/>
              <a:t> No Violations: 	24%</a:t>
            </a:r>
          </a:p>
          <a:p>
            <a:pPr marL="742950" lvl="1" indent="-285750" eaLnBrk="1" hangingPunct="1"/>
            <a:r>
              <a:rPr lang="en-US" altLang="en-US" sz="2800" b="1" dirty="0" smtClean="0"/>
              <a:t>20 of these audits had shortage findings</a:t>
            </a:r>
            <a:endParaRPr lang="en-US" altLang="en-US" sz="2800" b="1" dirty="0"/>
          </a:p>
          <a:p>
            <a:pPr marL="742950" lvl="1" indent="-285750" eaLnBrk="1" hangingPunct="1"/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5084395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 lIns="0" rIns="0" bIns="0" anchor="b">
            <a:no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FFFF00"/>
                </a:solidFill>
                <a:latin typeface="Book Antiqua" pitchFamily="18" charset="0"/>
              </a:rPr>
              <a:t>Bureau of Real Estate</a:t>
            </a:r>
            <a:br>
              <a:rPr lang="en-US" altLang="en-US" sz="4000" dirty="0">
                <a:solidFill>
                  <a:srgbClr val="FFFF00"/>
                </a:solidFill>
                <a:latin typeface="Book Antiqua" pitchFamily="18" charset="0"/>
              </a:rPr>
            </a:br>
            <a:r>
              <a:rPr lang="en-US" altLang="en-US" sz="4000" dirty="0">
                <a:solidFill>
                  <a:srgbClr val="FFFF00"/>
                </a:solidFill>
                <a:latin typeface="Book Antiqua" pitchFamily="18" charset="0"/>
              </a:rPr>
              <a:t>Audit Section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dirty="0" smtClean="0"/>
              <a:t>Contact: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/>
              <a:t>Dan Sandri – Assistant Commissioner, Audits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/>
              <a:t>Dan.Sandri@dre.ca.gov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/>
              <a:t>916 263-8704</a:t>
            </a: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4021138"/>
            <a:ext cx="2474912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94414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391400" y="76200"/>
            <a:ext cx="1828800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305800" cy="27432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48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48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Legal and Consumer Recovery account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105400"/>
            <a:ext cx="16764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1684" name="Text Box 9"/>
          <p:cNvSpPr txBox="1">
            <a:spLocks noChangeArrowheads="1"/>
          </p:cNvSpPr>
          <p:nvPr/>
        </p:nvSpPr>
        <p:spPr bwMode="auto">
          <a:xfrm>
            <a:off x="3124200" y="4206875"/>
            <a:ext cx="5688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Stephen Lerner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Assistant Commissioner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Legal Affairs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5988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8001000" cy="10668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2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C</a:t>
            </a:r>
            <a:r>
              <a:rPr lang="en-US" sz="32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al</a:t>
            </a:r>
            <a:r>
              <a:rPr lang="en-US" sz="32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BRE – Legal Affairs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2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Disposition of Cases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55232"/>
              </p:ext>
            </p:extLst>
          </p:nvPr>
        </p:nvGraphicFramePr>
        <p:xfrm>
          <a:off x="381000" y="1447800"/>
          <a:ext cx="8229600" cy="481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289560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 (thru</a:t>
                      </a:r>
                      <a:r>
                        <a:rPr lang="en-US" baseline="0" dirty="0" smtClean="0"/>
                        <a:t> August)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Desist &amp; Refrain Orders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License Suspensions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License Surrenders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License Revocations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229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Case Dismissals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Reprovals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Stipulations &amp; Waivers/Agreements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210</a:t>
                      </a: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Denials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License</a:t>
                      </a:r>
                      <a:r>
                        <a:rPr lang="en-US" baseline="0" dirty="0" smtClean="0"/>
                        <a:t> Denials and Restrictions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62630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3811" name="Group 1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7487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 Most Frequent Violations - 2016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Improper Record Keeping (Failure to reconcile; failure to maintain accurate records; and incomplete transaction files)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Unlicensed Activities (Sales agents conducting broker activities without broker’s license; property management without broker’s license or supervising broker)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Fraud, Conversion and Misrepresentation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Trust Funds (Commingling; failure to deposit trust funds in trust account; failure to identity trust accounts; allowing non-licensees as signatories on trust accounts)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5.  Failure of Brokers to Supervise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0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CalBRE_Logo_H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52488" y="241300"/>
            <a:ext cx="7589837" cy="38163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rgbClr val="080808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4400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CALIFORNIA BUREAU OF REAL ESTATE’S CONSUMER RECOVERY ACCOUNT</a:t>
            </a:r>
          </a:p>
        </p:txBody>
      </p:sp>
    </p:spTree>
    <p:extLst>
      <p:ext uri="{BB962C8B-B14F-4D97-AF65-F5344CB8AC3E}">
        <p14:creationId xmlns:p14="http://schemas.microsoft.com/office/powerpoint/2010/main" val="1821510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217468" y="2286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0850" y="304800"/>
            <a:ext cx="8305800" cy="38862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UREAU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of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R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eal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E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Operations Report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57713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3429000" y="41910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078569" y="4525963"/>
            <a:ext cx="4991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Sandra Knau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Assistant Commissioner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Licensing &amp; Administration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882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Consumer Recovery Account – 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FY 2015/2016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662937"/>
              </p:ext>
            </p:extLst>
          </p:nvPr>
        </p:nvGraphicFramePr>
        <p:xfrm>
          <a:off x="533400" y="2362200"/>
          <a:ext cx="82296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1336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Category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Total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Claims Filed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Disposition of Claims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Amount Paid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$3,396,293.00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5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Consumer Recovery Account – FY 2015/2016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476993"/>
              </p:ext>
            </p:extLst>
          </p:nvPr>
        </p:nvGraphicFramePr>
        <p:xfrm>
          <a:off x="457200" y="220980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19200"/>
                <a:gridCol w="1371600"/>
                <a:gridCol w="1219200"/>
                <a:gridCol w="12192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Category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REB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Corp.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Officer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RES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Total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License Suspensions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5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239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4000" cap="none" dirty="0" smtClean="0">
                <a:solidFill>
                  <a:schemeClr val="tx2">
                    <a:lumMod val="75000"/>
                  </a:schemeClr>
                </a:solidFill>
              </a:rPr>
              <a:t>al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BRE – Legal Affairs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914" name="Subtitle 3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Signed and Pending Legislation</a:t>
            </a:r>
          </a:p>
        </p:txBody>
      </p:sp>
    </p:spTree>
    <p:extLst>
      <p:ext uri="{BB962C8B-B14F-4D97-AF65-F5344CB8AC3E}">
        <p14:creationId xmlns:p14="http://schemas.microsoft.com/office/powerpoint/2010/main" val="19723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None/>
            </a:pPr>
            <a:r>
              <a:rPr lang="en-US" b="1" dirty="0" smtClean="0"/>
              <a:t>AB 1381</a:t>
            </a:r>
          </a:p>
          <a:p>
            <a:pPr marL="136525" indent="0" algn="ctr" eaLnBrk="1" hangingPunct="1">
              <a:buNone/>
            </a:pPr>
            <a:r>
              <a:rPr lang="en-US" b="1" dirty="0" smtClean="0"/>
              <a:t>Exemption from Real Estate Law for </a:t>
            </a:r>
          </a:p>
          <a:p>
            <a:pPr marL="136525" indent="0" algn="ctr" eaLnBrk="1" hangingPunct="1">
              <a:buNone/>
            </a:pPr>
            <a:r>
              <a:rPr lang="en-US" b="1" dirty="0" smtClean="0"/>
              <a:t>Outdoor Advertisers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600" dirty="0" smtClean="0"/>
              <a:t>1.  Still pending Governor’s review</a:t>
            </a:r>
          </a:p>
          <a:p>
            <a:pPr eaLnBrk="1" hangingPunct="1"/>
            <a:r>
              <a:rPr lang="en-US" sz="2600" dirty="0" smtClean="0"/>
              <a:t>2.  Existing law requires broker’s license for buying/selling or leasing/renting of real property for another in expectation of compensation</a:t>
            </a:r>
          </a:p>
          <a:p>
            <a:pPr eaLnBrk="1" hangingPunct="1"/>
            <a:r>
              <a:rPr lang="en-US" sz="2600" dirty="0" smtClean="0"/>
              <a:t>3.  Proposed legislation would exempt outdoor advertising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42672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b="1" dirty="0" smtClean="0"/>
              <a:t>AB 1381 </a:t>
            </a:r>
            <a:r>
              <a:rPr lang="en-US" sz="2600" b="1" dirty="0" smtClean="0"/>
              <a:t>(Continued)</a:t>
            </a:r>
          </a:p>
          <a:p>
            <a:pPr eaLnBrk="1" hangingPunct="1"/>
            <a:r>
              <a:rPr lang="en-US" sz="2600" dirty="0" smtClean="0"/>
              <a:t>4.  Outdoor advertising representative defined as:</a:t>
            </a:r>
          </a:p>
          <a:p>
            <a:pPr lvl="2" eaLnBrk="1" hangingPunct="1"/>
            <a:r>
              <a:rPr lang="en-US" sz="2400" dirty="0" smtClean="0"/>
              <a:t>An employee of a corporation, LLC, or partnership;</a:t>
            </a:r>
          </a:p>
          <a:p>
            <a:pPr lvl="2" eaLnBrk="1" hangingPunct="1"/>
            <a:r>
              <a:rPr lang="en-US" sz="2400" dirty="0" smtClean="0"/>
              <a:t>The employer holds a CalTrans license to engage in the business of outdoor advertising;</a:t>
            </a:r>
          </a:p>
          <a:p>
            <a:pPr lvl="2" eaLnBrk="1" hangingPunct="1"/>
            <a:r>
              <a:rPr lang="en-US" sz="2400" dirty="0" smtClean="0"/>
              <a:t>The employee arranges for the lease/transfer of real property for his or her employer;</a:t>
            </a:r>
          </a:p>
          <a:p>
            <a:pPr lvl="2" eaLnBrk="1" hangingPunct="1"/>
            <a:r>
              <a:rPr lang="en-US" sz="2400" dirty="0" smtClean="0"/>
              <a:t>The real estate transaction is solely for the placement of, access to, or operation of an advertising display.</a:t>
            </a:r>
          </a:p>
        </p:txBody>
      </p:sp>
    </p:spTree>
    <p:extLst>
      <p:ext uri="{BB962C8B-B14F-4D97-AF65-F5344CB8AC3E}">
        <p14:creationId xmlns:p14="http://schemas.microsoft.com/office/powerpoint/2010/main" val="23834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None/>
              <a:defRPr/>
            </a:pPr>
            <a:r>
              <a:rPr lang="en-US" b="1" dirty="0" smtClean="0"/>
              <a:t>AB 1807/2330</a:t>
            </a:r>
          </a:p>
          <a:p>
            <a:pPr marL="136525" indent="0" algn="ctr" eaLnBrk="1" hangingPunct="1">
              <a:buNone/>
              <a:defRPr/>
            </a:pPr>
            <a:r>
              <a:rPr lang="en-US" b="1" dirty="0" smtClean="0"/>
              <a:t>Removal of Discipline from Website</a:t>
            </a:r>
          </a:p>
          <a:p>
            <a:pPr eaLnBrk="1" hangingPunct="1">
              <a:defRPr/>
            </a:pPr>
            <a:endParaRPr lang="en-US" sz="900" b="1" dirty="0" smtClean="0"/>
          </a:p>
          <a:p>
            <a:pPr eaLnBrk="1" hangingPunct="1">
              <a:defRPr/>
            </a:pPr>
            <a:r>
              <a:rPr lang="en-US" sz="2600" dirty="0" smtClean="0"/>
              <a:t>1.  Signed by the Governor;</a:t>
            </a:r>
          </a:p>
          <a:p>
            <a:pPr eaLnBrk="1" hangingPunct="1">
              <a:defRPr/>
            </a:pPr>
            <a:r>
              <a:rPr lang="en-US" sz="2600" dirty="0" smtClean="0"/>
              <a:t>2.  Existing law requires CalBRE to post status of every license on its website;</a:t>
            </a:r>
          </a:p>
          <a:p>
            <a:pPr lvl="2" eaLnBrk="1" hangingPunct="1">
              <a:defRPr/>
            </a:pPr>
            <a:r>
              <a:rPr lang="en-US" sz="2400" dirty="0" smtClean="0"/>
              <a:t>Including all discipline.</a:t>
            </a:r>
          </a:p>
          <a:p>
            <a:pPr marL="585788" lvl="1" indent="0" eaLnBrk="1" hangingPunct="1">
              <a:buFont typeface="Wingdings 2" pitchFamily="18" charset="2"/>
              <a:buNone/>
              <a:defRPr/>
            </a:pPr>
            <a:r>
              <a:rPr lang="en-US" sz="2600" dirty="0" smtClean="0"/>
              <a:t>3.  Legislation authorizes the Commissioner to set up a petition process to remove license discipline from website;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795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None/>
            </a:pPr>
            <a:r>
              <a:rPr lang="en-US" b="1" dirty="0" smtClean="0"/>
              <a:t>AB 1807/2330 </a:t>
            </a:r>
            <a:r>
              <a:rPr lang="en-US" sz="2600" b="1" dirty="0" smtClean="0"/>
              <a:t>(Continued)</a:t>
            </a:r>
          </a:p>
          <a:p>
            <a:pPr marL="136525" indent="0" eaLnBrk="1" hangingPunct="1">
              <a:buNone/>
            </a:pPr>
            <a:endParaRPr lang="en-US" sz="700" b="1" dirty="0" smtClean="0"/>
          </a:p>
          <a:p>
            <a:pPr eaLnBrk="1" hangingPunct="1"/>
            <a:r>
              <a:rPr lang="en-US" sz="2600" dirty="0" smtClean="0"/>
              <a:t>4.  License discipline may be removed if:</a:t>
            </a:r>
          </a:p>
          <a:p>
            <a:pPr lvl="2" eaLnBrk="1" hangingPunct="1"/>
            <a:r>
              <a:rPr lang="en-US" sz="2400" dirty="0" smtClean="0"/>
              <a:t>Licensee petitioners for removal;</a:t>
            </a:r>
          </a:p>
          <a:p>
            <a:pPr lvl="2" eaLnBrk="1" hangingPunct="1"/>
            <a:r>
              <a:rPr lang="en-US" sz="2400" dirty="0" smtClean="0"/>
              <a:t>Pays a specified fee;</a:t>
            </a:r>
          </a:p>
          <a:p>
            <a:pPr lvl="2" eaLnBrk="1" hangingPunct="1"/>
            <a:r>
              <a:rPr lang="en-US" sz="2400" dirty="0" smtClean="0"/>
              <a:t>10+ years since discipline was imposed;</a:t>
            </a:r>
          </a:p>
          <a:p>
            <a:pPr lvl="2" eaLnBrk="1" hangingPunct="1"/>
            <a:r>
              <a:rPr lang="en-US" sz="2400" dirty="0" smtClean="0"/>
              <a:t>Licensee has been rehabilitated and no longer poses a credible risk to the public.</a:t>
            </a:r>
          </a:p>
        </p:txBody>
      </p:sp>
    </p:spTree>
    <p:extLst>
      <p:ext uri="{BB962C8B-B14F-4D97-AF65-F5344CB8AC3E}">
        <p14:creationId xmlns:p14="http://schemas.microsoft.com/office/powerpoint/2010/main" val="7047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None/>
              <a:defRPr/>
            </a:pPr>
            <a:r>
              <a:rPr lang="en-US" b="1" dirty="0" smtClean="0"/>
              <a:t>AB 1807/2330 </a:t>
            </a:r>
            <a:r>
              <a:rPr lang="en-US" sz="2600" b="1" dirty="0" smtClean="0"/>
              <a:t>(Continued)</a:t>
            </a:r>
          </a:p>
          <a:p>
            <a:pPr marL="136525" indent="0" algn="ctr" eaLnBrk="1" hangingPunct="1">
              <a:buNone/>
              <a:defRPr/>
            </a:pPr>
            <a:endParaRPr lang="en-US" sz="1200" b="1" dirty="0" smtClean="0"/>
          </a:p>
          <a:p>
            <a:pPr eaLnBrk="1" hangingPunct="1">
              <a:defRPr/>
            </a:pPr>
            <a:r>
              <a:rPr lang="en-US" sz="2600" dirty="0" smtClean="0"/>
              <a:t>5.  The Commissioner will adopt regulations:</a:t>
            </a:r>
          </a:p>
          <a:p>
            <a:pPr lvl="2" eaLnBrk="1" hangingPunct="1">
              <a:defRPr/>
            </a:pPr>
            <a:r>
              <a:rPr lang="en-US" sz="2400" dirty="0" smtClean="0"/>
              <a:t>To set the fee;</a:t>
            </a:r>
          </a:p>
          <a:p>
            <a:pPr lvl="2" eaLnBrk="1" hangingPunct="1">
              <a:defRPr/>
            </a:pPr>
            <a:r>
              <a:rPr lang="en-US" sz="2400" dirty="0" smtClean="0"/>
              <a:t>Create a petition process;</a:t>
            </a:r>
          </a:p>
          <a:p>
            <a:pPr lvl="2" eaLnBrk="1" hangingPunct="1">
              <a:defRPr/>
            </a:pPr>
            <a:r>
              <a:rPr lang="en-US" sz="2400" dirty="0" smtClean="0"/>
              <a:t>Establish criteria to determine if the licensee has been rehabilitated and no longer poses a credible risk to the public.</a:t>
            </a:r>
          </a:p>
          <a:p>
            <a:pPr marL="585788" lvl="1" indent="0" eaLnBrk="1" hangingPunct="1">
              <a:buFont typeface="Wingdings 2" pitchFamily="18" charset="2"/>
              <a:buNone/>
              <a:defRPr/>
            </a:pPr>
            <a:r>
              <a:rPr lang="en-US" sz="2600" dirty="0" smtClean="0"/>
              <a:t>6.	Implementation date of January 1, 2018.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None/>
            </a:pPr>
            <a:r>
              <a:rPr lang="en-US" b="1" dirty="0" smtClean="0"/>
              <a:t>AB 2330 – Broker Associate</a:t>
            </a:r>
          </a:p>
          <a:p>
            <a:pPr marL="136525" indent="0" eaLnBrk="1" hangingPunct="1">
              <a:buNone/>
            </a:pPr>
            <a:endParaRPr lang="en-US" sz="1050" b="1" dirty="0" smtClean="0"/>
          </a:p>
          <a:p>
            <a:pPr eaLnBrk="1" hangingPunct="1"/>
            <a:r>
              <a:rPr lang="en-US" sz="2600" dirty="0" smtClean="0"/>
              <a:t>1.  Signed by the Governor;</a:t>
            </a:r>
          </a:p>
          <a:p>
            <a:pPr marL="547688" lvl="2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600" dirty="0" smtClean="0"/>
              <a:t>2.  Existing law requires CalBRE to post status of every license on its website:</a:t>
            </a:r>
          </a:p>
          <a:p>
            <a:pPr marL="1371600" lvl="3" indent="-457200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/>
              <a:t>Including identifying salespersons affiliated with a broker</a:t>
            </a:r>
            <a:r>
              <a:rPr lang="en-US" dirty="0" smtClean="0"/>
              <a:t>.</a:t>
            </a:r>
          </a:p>
          <a:p>
            <a:pPr marL="576263" lvl="1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600" b="1" dirty="0" smtClean="0"/>
              <a:t>3</a:t>
            </a:r>
            <a:r>
              <a:rPr lang="en-US" sz="2600" b="1" dirty="0"/>
              <a:t>. </a:t>
            </a:r>
            <a:r>
              <a:rPr lang="en-US" sz="2600" b="1" dirty="0" smtClean="0"/>
              <a:t> </a:t>
            </a:r>
            <a:r>
              <a:rPr lang="en-US" sz="2600" dirty="0" smtClean="0"/>
              <a:t>Legislation </a:t>
            </a:r>
            <a:r>
              <a:rPr lang="en-US" sz="2600" dirty="0"/>
              <a:t>will require brokers associated with and acting as salespersons for other brokers to notify CalBRE of their association or termination of association</a:t>
            </a:r>
          </a:p>
          <a:p>
            <a:pPr eaLnBrk="1" hangingPunct="1"/>
            <a:endParaRPr lang="en-US" sz="2600" dirty="0" smtClean="0"/>
          </a:p>
          <a:p>
            <a:pPr marL="904875" lvl="2" indent="0"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197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None/>
            </a:pPr>
            <a:r>
              <a:rPr lang="en-US" b="1" dirty="0" smtClean="0"/>
              <a:t>AB 2330 </a:t>
            </a:r>
          </a:p>
          <a:p>
            <a:pPr marL="136525" indent="0" algn="ctr" eaLnBrk="1" hangingPunct="1">
              <a:buNone/>
            </a:pPr>
            <a:r>
              <a:rPr lang="en-US" b="1" dirty="0" smtClean="0"/>
              <a:t>Broker Associate</a:t>
            </a:r>
          </a:p>
          <a:p>
            <a:pPr marL="136525" indent="0" eaLnBrk="1" hangingPunct="1">
              <a:buNone/>
            </a:pPr>
            <a:endParaRPr lang="en-US" b="1" dirty="0" smtClean="0"/>
          </a:p>
          <a:p>
            <a:pPr marL="585788" lvl="1" indent="0" eaLnBrk="1" hangingPunct="1">
              <a:buFont typeface="Wingdings 2" pitchFamily="18" charset="2"/>
              <a:buNone/>
            </a:pPr>
            <a:r>
              <a:rPr lang="en-US" sz="2600" dirty="0" smtClean="0"/>
              <a:t>4.  CalBRE will be required to display on its website the names of broker associates, including the brokers that they are associated with;</a:t>
            </a:r>
          </a:p>
          <a:p>
            <a:pPr marL="585788" lvl="1" indent="0" eaLnBrk="1" hangingPunct="1">
              <a:buFont typeface="Wingdings 2" pitchFamily="18" charset="2"/>
              <a:buNone/>
            </a:pPr>
            <a:r>
              <a:rPr lang="en-US" sz="2600" dirty="0" smtClean="0"/>
              <a:t>5.  Implementation date of January 1, 2018.</a:t>
            </a:r>
          </a:p>
        </p:txBody>
      </p:sp>
    </p:spTree>
    <p:extLst>
      <p:ext uri="{BB962C8B-B14F-4D97-AF65-F5344CB8AC3E}">
        <p14:creationId xmlns:p14="http://schemas.microsoft.com/office/powerpoint/2010/main" val="16552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Financial Statistics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FY 2015-2016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CalBRE’s Budget 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$52, 295,000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438400" y="1981200"/>
            <a:ext cx="4040188" cy="533400"/>
          </a:xfrm>
        </p:spPr>
        <p:txBody>
          <a:bodyPr/>
          <a:lstStyle/>
          <a:p>
            <a:pPr algn="ctr"/>
            <a:r>
              <a:rPr lang="en-US" sz="3200" dirty="0" smtClean="0"/>
              <a:t>Revenues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828800" y="2667000"/>
            <a:ext cx="6553200" cy="3810000"/>
          </a:xfrm>
        </p:spPr>
        <p:txBody>
          <a:bodyPr/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Licensing-$36,671,954</a:t>
            </a:r>
          </a:p>
          <a:p>
            <a:r>
              <a:rPr lang="en-US" sz="3200" dirty="0" smtClean="0">
                <a:latin typeface="Book Antiqua" panose="02040602050305030304" pitchFamily="18" charset="0"/>
              </a:rPr>
              <a:t>Subdivisions-$8,387,758</a:t>
            </a:r>
          </a:p>
          <a:p>
            <a:r>
              <a:rPr lang="en-US" sz="3200" dirty="0" smtClean="0">
                <a:latin typeface="Book Antiqua" panose="02040602050305030304" pitchFamily="18" charset="0"/>
              </a:rPr>
              <a:t>Examinations-$4,010,334</a:t>
            </a:r>
          </a:p>
          <a:p>
            <a:r>
              <a:rPr lang="en-US" sz="3200" dirty="0" smtClean="0">
                <a:latin typeface="Book Antiqua" panose="02040602050305030304" pitchFamily="18" charset="0"/>
              </a:rPr>
              <a:t>Other- $2,401,120</a:t>
            </a:r>
          </a:p>
          <a:p>
            <a:r>
              <a:rPr lang="en-US" sz="3200" dirty="0" smtClean="0">
                <a:latin typeface="Book Antiqua" panose="02040602050305030304" pitchFamily="18" charset="0"/>
              </a:rPr>
              <a:t>Total Revenues-$</a:t>
            </a:r>
            <a:r>
              <a:rPr lang="en-US" sz="3200" b="1" dirty="0" smtClean="0">
                <a:latin typeface="Book Antiqua" panose="02040602050305030304" pitchFamily="18" charset="0"/>
              </a:rPr>
              <a:t>51,471,166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C:\Users\Sknau\AppData\Local\Microsoft\Windows\Temporary Internet Files\Content.IE5\GQA9SUI1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68483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Sknau\AppData\Local\Microsoft\Windows\Temporary Internet Files\Content.IE5\ZITXTCFD\blockpage[2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None/>
            </a:pPr>
            <a:r>
              <a:rPr lang="en-US" b="1" dirty="0" smtClean="0"/>
              <a:t>SB 710</a:t>
            </a:r>
          </a:p>
          <a:p>
            <a:pPr marL="136525" indent="0" algn="ctr" eaLnBrk="1" hangingPunct="1">
              <a:buNone/>
            </a:pPr>
            <a:r>
              <a:rPr lang="en-US" b="1" dirty="0" smtClean="0"/>
              <a:t>Team Names</a:t>
            </a:r>
          </a:p>
          <a:p>
            <a:pPr marL="909638" lvl="1" indent="-468313" eaLnBrk="1" hangingPunct="1">
              <a:buFont typeface="Wingdings 2" pitchFamily="18" charset="2"/>
              <a:buAutoNum type="arabicPeriod"/>
            </a:pPr>
            <a:r>
              <a:rPr lang="en-US" sz="2600" dirty="0" smtClean="0"/>
              <a:t>Signed by the Governor;</a:t>
            </a:r>
          </a:p>
          <a:p>
            <a:pPr marL="909638" lvl="1" indent="-468313" eaLnBrk="1" hangingPunct="1">
              <a:buFont typeface="Wingdings 2" pitchFamily="18" charset="2"/>
              <a:buAutoNum type="arabicPeriod"/>
            </a:pPr>
            <a:r>
              <a:rPr lang="en-US" sz="2600" dirty="0" smtClean="0"/>
              <a:t>Existing law permits use of team names provided: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</a:pPr>
            <a:r>
              <a:rPr lang="en-US" sz="2400" dirty="0" smtClean="0"/>
              <a:t>The name is used by two or more real estate licensees;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</a:pPr>
            <a:r>
              <a:rPr lang="en-US" sz="2400" dirty="0" smtClean="0"/>
              <a:t>The licensees represent themselves to the public as being part of a team, group or association;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</a:pPr>
            <a:r>
              <a:rPr lang="en-US" sz="2400" dirty="0" smtClean="0"/>
              <a:t>The name includes the surname of at least one of the licensee members of the team, group or association;</a:t>
            </a:r>
          </a:p>
        </p:txBody>
      </p:sp>
    </p:spTree>
    <p:extLst>
      <p:ext uri="{BB962C8B-B14F-4D97-AF65-F5344CB8AC3E}">
        <p14:creationId xmlns:p14="http://schemas.microsoft.com/office/powerpoint/2010/main" val="41192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None/>
            </a:pPr>
            <a:r>
              <a:rPr lang="en-US" b="1" dirty="0" smtClean="0"/>
              <a:t>SB 710 </a:t>
            </a:r>
            <a:r>
              <a:rPr lang="en-US" sz="2600" b="1" dirty="0" smtClean="0"/>
              <a:t>(Continued)</a:t>
            </a:r>
          </a:p>
          <a:p>
            <a:pPr marL="136525" indent="0" eaLnBrk="1" hangingPunct="1">
              <a:buNone/>
            </a:pPr>
            <a:endParaRPr lang="en-US" sz="1400" b="1" dirty="0" smtClean="0"/>
          </a:p>
          <a:p>
            <a:pPr marL="1543050" lvl="2" indent="-511175" eaLnBrk="1" hangingPunct="1">
              <a:buNone/>
            </a:pPr>
            <a:r>
              <a:rPr lang="en-US" sz="2400" dirty="0" smtClean="0"/>
              <a:t>d.   The </a:t>
            </a:r>
            <a:r>
              <a:rPr lang="en-US" sz="2400" dirty="0"/>
              <a:t>name does not include or suggest real estate broker, real estate brokerage, broker or </a:t>
            </a:r>
            <a:r>
              <a:rPr lang="en-US" sz="2400" dirty="0" smtClean="0"/>
              <a:t>brokerage;</a:t>
            </a:r>
            <a:endParaRPr lang="en-US" sz="2400" dirty="0"/>
          </a:p>
          <a:p>
            <a:pPr marL="1543050" lvl="2" indent="-511175" eaLnBrk="1" hangingPunct="1">
              <a:buNone/>
            </a:pPr>
            <a:r>
              <a:rPr lang="en-US" sz="2400" dirty="0" smtClean="0"/>
              <a:t>e.    Identifies </a:t>
            </a:r>
            <a:r>
              <a:rPr lang="en-US" sz="2400" dirty="0"/>
              <a:t>the responsible broker’s name and </a:t>
            </a:r>
            <a:r>
              <a:rPr lang="en-US" sz="2400" dirty="0" smtClean="0"/>
              <a:t> CalBRE </a:t>
            </a:r>
            <a:r>
              <a:rPr lang="en-US" sz="2400" dirty="0"/>
              <a:t>license </a:t>
            </a:r>
            <a:r>
              <a:rPr lang="en-US" sz="2400" dirty="0" smtClean="0"/>
              <a:t>number.</a:t>
            </a:r>
            <a:endParaRPr lang="en-US" b="1" dirty="0" smtClean="0"/>
          </a:p>
          <a:p>
            <a:pPr marL="1042988" lvl="1" indent="-457200" eaLnBrk="1" hangingPunct="1">
              <a:buFont typeface="Wingdings 2" pitchFamily="18" charset="2"/>
              <a:buAutoNum type="arabicPeriod" startAt="3"/>
            </a:pPr>
            <a:r>
              <a:rPr lang="en-US" sz="2600" dirty="0" smtClean="0"/>
              <a:t>Legislation revises the definition of responsible broker to mean broker’s name </a:t>
            </a:r>
            <a:r>
              <a:rPr lang="en-US" sz="2600" u="sng" dirty="0" smtClean="0"/>
              <a:t>or</a:t>
            </a:r>
            <a:r>
              <a:rPr lang="en-US" sz="2600" dirty="0" smtClean="0"/>
              <a:t> broker’s name and CalBRE license number.</a:t>
            </a:r>
          </a:p>
        </p:txBody>
      </p:sp>
    </p:spTree>
    <p:extLst>
      <p:ext uri="{BB962C8B-B14F-4D97-AF65-F5344CB8AC3E}">
        <p14:creationId xmlns:p14="http://schemas.microsoft.com/office/powerpoint/2010/main" val="1968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None/>
            </a:pPr>
            <a:endParaRPr lang="en-US" dirty="0" smtClean="0"/>
          </a:p>
          <a:p>
            <a:pPr marL="136525" indent="0" algn="ctr" eaLnBrk="1" hangingPunct="1">
              <a:buNone/>
            </a:pPr>
            <a:endParaRPr lang="en-US" dirty="0"/>
          </a:p>
          <a:p>
            <a:pPr marL="136525" indent="0" algn="ctr" eaLnBrk="1" hangingPunct="1">
              <a:buNone/>
            </a:pPr>
            <a:r>
              <a:rPr lang="en-US" sz="3200" dirty="0" smtClean="0"/>
              <a:t>Court Decisions</a:t>
            </a:r>
          </a:p>
        </p:txBody>
      </p:sp>
    </p:spTree>
    <p:extLst>
      <p:ext uri="{BB962C8B-B14F-4D97-AF65-F5344CB8AC3E}">
        <p14:creationId xmlns:p14="http://schemas.microsoft.com/office/powerpoint/2010/main" val="32639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en-US" i="1" dirty="0" smtClean="0"/>
              <a:t>Horiike v. Coldwell Banker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California Supreme Court, Case No. S218734</a:t>
            </a:r>
          </a:p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en-US" dirty="0" smtClean="0"/>
              <a:t>Oral arguments made on September 7, 2016</a:t>
            </a:r>
          </a:p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en-US" dirty="0" smtClean="0"/>
              <a:t>Decision expected within next 60 days</a:t>
            </a:r>
          </a:p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en-US" dirty="0" smtClean="0"/>
              <a:t>Case addresses residential dual agency and scope/extent of agent’s fiduciary duty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en-US" i="1" dirty="0" smtClean="0"/>
              <a:t>Horiike v. Coldwell Banker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California Supreme Court, Case No. S218734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sz="1000" dirty="0" smtClean="0"/>
          </a:p>
          <a:p>
            <a:pPr marL="136525" indent="0" eaLnBrk="1" hangingPunct="1">
              <a:buNone/>
              <a:tabLst>
                <a:tab pos="457200" algn="l"/>
              </a:tabLst>
              <a:defRPr/>
            </a:pPr>
            <a:r>
              <a:rPr lang="en-US" sz="2600" dirty="0" smtClean="0"/>
              <a:t>4.	Representation</a:t>
            </a:r>
          </a:p>
          <a:p>
            <a:pPr marL="914400" lvl="1" indent="-457200" eaLnBrk="1" hangingPunct="1">
              <a:buFont typeface="Wingdings 2" pitchFamily="18" charset="2"/>
              <a:buAutoNum type="alphaLcPeriod"/>
              <a:defRPr/>
            </a:pPr>
            <a:r>
              <a:rPr lang="en-US" dirty="0" smtClean="0"/>
              <a:t>Buyer’s agent was salesperson Chizuko Namba</a:t>
            </a:r>
          </a:p>
          <a:p>
            <a:pPr marL="914400" lvl="1" indent="-457200" eaLnBrk="1" hangingPunct="1">
              <a:buFont typeface="Wingdings 2" pitchFamily="18" charset="2"/>
              <a:buAutoNum type="alphaLcPeriod"/>
              <a:defRPr/>
            </a:pPr>
            <a:r>
              <a:rPr lang="en-US" dirty="0" smtClean="0"/>
              <a:t>Seller’s agent was salesperson Chris Cortazzo</a:t>
            </a:r>
          </a:p>
          <a:p>
            <a:pPr marL="914400" lvl="1" indent="-457200" eaLnBrk="1" hangingPunct="1">
              <a:buFont typeface="Wingdings 2" pitchFamily="18" charset="2"/>
              <a:buAutoNum type="alphaLcPeriod"/>
              <a:defRPr/>
            </a:pPr>
            <a:r>
              <a:rPr lang="en-US" dirty="0" smtClean="0"/>
              <a:t>Both agents were employed by Coldwell Banker, but served on different teams and worked out of different offices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en-US" i="1" dirty="0" smtClean="0"/>
              <a:t>Horiike v. Coldwell Banker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California Supreme Court, Case No. S218734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sz="1050" dirty="0" smtClean="0"/>
          </a:p>
          <a:p>
            <a:pPr marL="460375" indent="-342900" eaLnBrk="1" hangingPunct="1">
              <a:buNone/>
              <a:tabLst>
                <a:tab pos="457200" algn="l"/>
              </a:tabLst>
              <a:defRPr/>
            </a:pPr>
            <a:r>
              <a:rPr lang="en-US" sz="2600" dirty="0" smtClean="0"/>
              <a:t>5.	Mr. Horiike thought he was buying a 15,000 square foot house in Malibu only to find out that the living space totaled approximately 9,434 square feet;</a:t>
            </a:r>
          </a:p>
          <a:p>
            <a:pPr marL="515938" indent="-379413" eaLnBrk="1" hangingPunct="1">
              <a:buNone/>
              <a:defRPr/>
            </a:pPr>
            <a:r>
              <a:rPr lang="en-US" sz="2600" dirty="0" smtClean="0"/>
              <a:t>6.	Seller’s agent never reported discrepancy;</a:t>
            </a:r>
          </a:p>
          <a:p>
            <a:pPr marL="515938" indent="-379413" eaLnBrk="1" hangingPunct="1">
              <a:buNone/>
              <a:defRPr/>
            </a:pPr>
            <a:r>
              <a:rPr lang="en-US" sz="2600" dirty="0" smtClean="0"/>
              <a:t>7.</a:t>
            </a:r>
            <a:r>
              <a:rPr lang="en-US" sz="2400" dirty="0"/>
              <a:t> </a:t>
            </a:r>
            <a:r>
              <a:rPr lang="en-US" sz="2400" dirty="0" smtClean="0"/>
              <a:t>	Crux </a:t>
            </a:r>
            <a:r>
              <a:rPr lang="en-US" sz="2400" dirty="0"/>
              <a:t>of dispute is whether seller’s agent had a duty to Mr. Horiike to report </a:t>
            </a:r>
            <a:r>
              <a:rPr lang="en-US" sz="2400" dirty="0" smtClean="0"/>
              <a:t>discrepancy;</a:t>
            </a:r>
            <a:endParaRPr lang="en-US" sz="2400" dirty="0"/>
          </a:p>
          <a:p>
            <a:pPr marL="515938" indent="-379413" eaLnBrk="1" hangingPunct="1">
              <a:buNone/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6219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CalBRE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en-US" i="1" dirty="0" smtClean="0"/>
              <a:t>Horiike v. Coldwell Banker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California Supreme Court, Case No. S218734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sz="1050" dirty="0" smtClean="0"/>
          </a:p>
          <a:p>
            <a:pPr marL="460375" indent="-401638" eaLnBrk="1" hangingPunct="1">
              <a:buNone/>
              <a:defRPr/>
            </a:pPr>
            <a:r>
              <a:rPr lang="en-US" sz="2600" dirty="0" smtClean="0"/>
              <a:t>8.	Coldwell Banker argued no duty because separate agents on separate teams from separate offices;</a:t>
            </a:r>
          </a:p>
          <a:p>
            <a:pPr marL="457200" indent="-398463" eaLnBrk="1" hangingPunct="1">
              <a:buNone/>
              <a:defRPr/>
            </a:pPr>
            <a:r>
              <a:rPr lang="en-US" sz="2600" dirty="0" smtClean="0"/>
              <a:t>9.	Mr. Horiike argued Coldwell Banker by definition was a dual agent and its duty as broker carried over to its salespersons.</a:t>
            </a:r>
          </a:p>
        </p:txBody>
      </p:sp>
    </p:spTree>
    <p:extLst>
      <p:ext uri="{BB962C8B-B14F-4D97-AF65-F5344CB8AC3E}">
        <p14:creationId xmlns:p14="http://schemas.microsoft.com/office/powerpoint/2010/main" val="15200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89375" y="1455738"/>
            <a:ext cx="4811713" cy="3567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CONSUMER RECOVERY ACCOUNT</a:t>
            </a: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Questions</a:t>
            </a:r>
            <a:b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(916) 263-8925</a:t>
            </a:r>
          </a:p>
        </p:txBody>
      </p:sp>
      <p:pic>
        <p:nvPicPr>
          <p:cNvPr id="12291" name="Picture 4" descr="CalBRE_Logo_HiRes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1379538"/>
            <a:ext cx="2906713" cy="258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3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228600"/>
            <a:ext cx="3048000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i="1" cap="all" dirty="0">
                <a:ln w="0">
                  <a:noFill/>
                </a:ln>
                <a:solidFill>
                  <a:srgbClr val="002060"/>
                </a:solidFill>
                <a:latin typeface="Baskerville Old Face" pitchFamily="18" charset="0"/>
              </a:rPr>
              <a:t>Q&amp;A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227" y="2182388"/>
            <a:ext cx="8534400" cy="1015663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914400" algn="l"/>
                <a:tab pos="5889625" algn="l"/>
              </a:tabLst>
              <a:defRPr/>
            </a:pPr>
            <a:r>
              <a:rPr lang="en-US" sz="6000" b="1" i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THANK YOU</a:t>
            </a:r>
          </a:p>
        </p:txBody>
      </p:sp>
      <p:sp>
        <p:nvSpPr>
          <p:cNvPr id="108548" name="TextBox 6"/>
          <p:cNvSpPr txBox="1">
            <a:spLocks noChangeArrowheads="1"/>
          </p:cNvSpPr>
          <p:nvPr/>
        </p:nvSpPr>
        <p:spPr bwMode="auto">
          <a:xfrm>
            <a:off x="457200" y="3276600"/>
            <a:ext cx="807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High Tower Text" pitchFamily="18" charset="0"/>
                <a:cs typeface="Arial" pitchFamily="34" charset="0"/>
              </a:rPr>
              <a:t>This power point presentation will be made available in its entirety on the CalBRE website.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High Tower Text" pitchFamily="18" charset="0"/>
                <a:cs typeface="Arial" pitchFamily="34" charset="0"/>
              </a:rPr>
              <a:t>www.bre.ca.gov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5257800"/>
            <a:ext cx="683355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32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Next Meeting to be held in </a:t>
            </a:r>
          </a:p>
          <a:p>
            <a:pPr algn="ctr" latinLnBrk="1">
              <a:defRPr/>
            </a:pPr>
            <a:r>
              <a:rPr lang="en-US" sz="32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Indian Wells, </a:t>
            </a:r>
            <a:r>
              <a:rPr lang="en-US" sz="32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CA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012825"/>
            <a:ext cx="1447800" cy="128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73660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Financial Statistics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FY 2015-2016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CalBRE’s Budget 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$52, 295,000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590800" y="1905000"/>
            <a:ext cx="4041775" cy="762000"/>
          </a:xfrm>
        </p:spPr>
        <p:txBody>
          <a:bodyPr/>
          <a:lstStyle/>
          <a:p>
            <a:pPr algn="ctr"/>
            <a:r>
              <a:rPr lang="en-US" sz="3200" dirty="0" smtClean="0"/>
              <a:t>Expenditures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52600" y="2819400"/>
            <a:ext cx="6705600" cy="3459164"/>
          </a:xfrm>
        </p:spPr>
        <p:txBody>
          <a:bodyPr/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Personnel-$30,191,602</a:t>
            </a:r>
          </a:p>
          <a:p>
            <a:r>
              <a:rPr lang="en-US" sz="3200" dirty="0" smtClean="0">
                <a:latin typeface="Book Antiqua" panose="02040602050305030304" pitchFamily="18" charset="0"/>
              </a:rPr>
              <a:t>DCA Pro Rata-$4,940,000</a:t>
            </a:r>
          </a:p>
          <a:p>
            <a:r>
              <a:rPr lang="en-US" sz="3200" dirty="0" smtClean="0">
                <a:latin typeface="Book Antiqua" panose="02040602050305030304" pitchFamily="18" charset="0"/>
              </a:rPr>
              <a:t>Facilities-$3,943,925</a:t>
            </a:r>
          </a:p>
          <a:p>
            <a:r>
              <a:rPr lang="en-US" sz="3200" dirty="0" smtClean="0">
                <a:latin typeface="Book Antiqua" panose="02040602050305030304" pitchFamily="18" charset="0"/>
              </a:rPr>
              <a:t>Other-$11,619,406</a:t>
            </a:r>
          </a:p>
          <a:p>
            <a:r>
              <a:rPr lang="en-US" sz="3200" dirty="0" smtClean="0">
                <a:latin typeface="Book Antiqua" panose="02040602050305030304" pitchFamily="18" charset="0"/>
              </a:rPr>
              <a:t>Total Expenditures-$</a:t>
            </a:r>
            <a:r>
              <a:rPr lang="en-US" sz="3200" b="1" dirty="0" smtClean="0">
                <a:latin typeface="Book Antiqua" panose="02040602050305030304" pitchFamily="18" charset="0"/>
              </a:rPr>
              <a:t>50,694,933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Financial Statistics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FY 2015-2016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CalBRE’s Budget </a:t>
            </a:r>
            <a:r>
              <a:rPr lang="en-US" sz="4400" dirty="0">
                <a:solidFill>
                  <a:schemeClr val="tx1"/>
                </a:solidFill>
              </a:rPr>
              <a:t>$52, 295,000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4708525"/>
          </a:xfrm>
        </p:spPr>
        <p:txBody>
          <a:bodyPr/>
          <a:lstStyle/>
          <a:p>
            <a:r>
              <a:rPr lang="en-US" sz="4000" dirty="0" smtClean="0">
                <a:latin typeface="Book Antiqua" panose="02040602050305030304" pitchFamily="18" charset="0"/>
              </a:rPr>
              <a:t>Total Revenues - $51,471,166</a:t>
            </a:r>
            <a:endParaRPr lang="en-US" sz="4000" dirty="0">
              <a:latin typeface="Book Antiqua" panose="02040602050305030304" pitchFamily="18" charset="0"/>
            </a:endParaRPr>
          </a:p>
          <a:p>
            <a:r>
              <a:rPr lang="en-US" sz="4000" dirty="0" smtClean="0">
                <a:latin typeface="Book Antiqua" panose="02040602050305030304" pitchFamily="18" charset="0"/>
              </a:rPr>
              <a:t>Total Expenditures -$50,694,933 </a:t>
            </a:r>
            <a:endParaRPr lang="en-US" sz="4000" dirty="0">
              <a:latin typeface="Book Antiqua" panose="02040602050305030304" pitchFamily="18" charset="0"/>
            </a:endParaRPr>
          </a:p>
          <a:p>
            <a:r>
              <a:rPr lang="en-US" sz="4000" dirty="0" smtClean="0">
                <a:latin typeface="Book Antiqua" panose="02040602050305030304" pitchFamily="18" charset="0"/>
              </a:rPr>
              <a:t>CalBRE’s revenues exceeded expenditures by $776,233</a:t>
            </a:r>
            <a:endParaRPr lang="en-US" sz="4000" b="1" dirty="0">
              <a:latin typeface="Book Antiqua" panose="020406020503050303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59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High Tower Text" panose="02040502050506030303" pitchFamily="18" charset="0"/>
              </a:rPr>
              <a:t>Licensing Workload</a:t>
            </a:r>
            <a:endParaRPr lang="en-US" sz="4800" dirty="0">
              <a:solidFill>
                <a:schemeClr val="tx1"/>
              </a:solidFill>
              <a:latin typeface="High Tower Text" panose="02040502050506030303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594448"/>
              </p:ext>
            </p:extLst>
          </p:nvPr>
        </p:nvGraphicFramePr>
        <p:xfrm>
          <a:off x="457200" y="1295400"/>
          <a:ext cx="8001000" cy="5162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7000"/>
                <a:gridCol w="2667000"/>
                <a:gridCol w="2667000"/>
              </a:tblGrid>
              <a:tr h="758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Exams Scheduled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 2015-2016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 2014-2015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21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48,110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44,178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1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REB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5,112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6,556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 Licenses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21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21,693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20,741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1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REB 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4,368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4,645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Renewals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21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48,095 (83%)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50,773 (76%)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1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REB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28,594 (91%)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28,860 (86%)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Total</a:t>
                      </a:r>
                      <a:r>
                        <a:rPr lang="en-US" sz="2000" baseline="0" dirty="0" smtClean="0">
                          <a:effectLst/>
                        </a:rPr>
                        <a:t> Licenses</a:t>
                      </a:r>
                      <a:endParaRPr lang="en-US" sz="20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2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408,357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402,013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Total MLO’s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21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24,453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24,712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2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 Population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09524"/>
              </p:ext>
            </p:extLst>
          </p:nvPr>
        </p:nvGraphicFramePr>
        <p:xfrm>
          <a:off x="457200" y="15240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4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AFTER_EFFECT" val="1"/>
  <p:tag name="ENABLE_SOUND" val="1"/>
  <p:tag name="FADE_TITLE" val="0"/>
  <p:tag name="RECTANGLECOLOR" val="55295"/>
  <p:tag name="SHOW_RECTANGLES" val="1"/>
  <p:tag name="SHADOW_SET" val="0"/>
  <p:tag name="PACKED_FLAG" val="0"/>
  <p:tag name="SOUNDBACK" val="[Select Soun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1824</Words>
  <Application>Microsoft Office PowerPoint</Application>
  <PresentationFormat>On-screen Show (4:3)</PresentationFormat>
  <Paragraphs>458</Paragraphs>
  <Slides>58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1_Apex</vt:lpstr>
      <vt:lpstr>3_Apex</vt:lpstr>
      <vt:lpstr>Worksheet</vt:lpstr>
      <vt:lpstr>PowerPoint Presentation</vt:lpstr>
      <vt:lpstr>  Today’s Agenda</vt:lpstr>
      <vt:lpstr>CalBRE Operations</vt:lpstr>
      <vt:lpstr>PowerPoint Presentation</vt:lpstr>
      <vt:lpstr>Financial Statistics FY 2015-2016 CalBRE’s Budget $52, 295,000</vt:lpstr>
      <vt:lpstr>Financial Statistics FY 2015-2016 CalBRE’s Budget $52, 295,000</vt:lpstr>
      <vt:lpstr>Financial Statistics FY 2015-2016 CalBRE’s Budget $52, 295,000</vt:lpstr>
      <vt:lpstr>Licensing Workload</vt:lpstr>
      <vt:lpstr>Licensing Population</vt:lpstr>
      <vt:lpstr>Subdivision Workload</vt:lpstr>
      <vt:lpstr>Additional Reasons to use eLicensing</vt:lpstr>
      <vt:lpstr>Important Things to Remember</vt:lpstr>
      <vt:lpstr>Bureau of Real Estate Licensing and Administration</vt:lpstr>
      <vt:lpstr>   Enforcement Update    Rick Fong Assistant Commissioner Enforcement </vt:lpstr>
      <vt:lpstr>Enforcement Activities and Legal Actions For Fiscal Year 2015/2016</vt:lpstr>
      <vt:lpstr>Complaint Resolution Program (CRP) Top 5 Issues/Complaints</vt:lpstr>
      <vt:lpstr>Enforcement Program Investigation Top 5 Violations</vt:lpstr>
      <vt:lpstr>Citation and Fine Program Most Frequent Violations for Fiscal Year 2015/2016</vt:lpstr>
      <vt:lpstr>Citation and Fine Program Most Frequent Violations for Fiscal Year 2015/2016</vt:lpstr>
      <vt:lpstr>Bureau of Real Estate Audits</vt:lpstr>
      <vt:lpstr>Audits Closed by Activities Statewide – 7/1/15 – 6/30/16</vt:lpstr>
      <vt:lpstr>Findings of Audits Closed,  7/1/15 – 6/30/16</vt:lpstr>
      <vt:lpstr>Shortage Findings of Audits Closed</vt:lpstr>
      <vt:lpstr>Violations Found on CalBRE Audits,  7/1/15– 6/30/16</vt:lpstr>
      <vt:lpstr>Common Violations on Audits</vt:lpstr>
      <vt:lpstr>Common Violations on Audits </vt:lpstr>
      <vt:lpstr>Common Violations on Audits </vt:lpstr>
      <vt:lpstr>Common Violations on Audits</vt:lpstr>
      <vt:lpstr>Common Violations on Audits</vt:lpstr>
      <vt:lpstr>Common Violations on Audits</vt:lpstr>
      <vt:lpstr>Common Violations on Audits</vt:lpstr>
      <vt:lpstr>Remember the Basics</vt:lpstr>
      <vt:lpstr>What Audits is Seeing</vt:lpstr>
      <vt:lpstr>What Audits is Doing</vt:lpstr>
      <vt:lpstr>Bureau of Real Estate Audit Section</vt:lpstr>
      <vt:lpstr>PowerPoint Presentation</vt:lpstr>
      <vt:lpstr>PowerPoint Presentation</vt:lpstr>
      <vt:lpstr>CalBRE – Legal Affairs</vt:lpstr>
      <vt:lpstr>PowerPoint Presentation</vt:lpstr>
      <vt:lpstr>CalBRE – Legal Affairs Consumer Recovery Account –  FY 2015/2016</vt:lpstr>
      <vt:lpstr>CalBRE – Legal Affairs Consumer Recovery Account – FY 2015/2016</vt:lpstr>
      <vt:lpstr>CalBRE – Legal Affairs</vt:lpstr>
      <vt:lpstr>CalBRE – Legal Affairs</vt:lpstr>
      <vt:lpstr>CalBRE – Legal Affairs</vt:lpstr>
      <vt:lpstr>CalBRE – Legal Affairs</vt:lpstr>
      <vt:lpstr>CalBRE – Legal Affairs</vt:lpstr>
      <vt:lpstr>CalBRE – Legal Affairs</vt:lpstr>
      <vt:lpstr>CalBRE – Legal Affairs</vt:lpstr>
      <vt:lpstr>CalBRE – Legal Affairs</vt:lpstr>
      <vt:lpstr>CalBRE – Legal Affairs</vt:lpstr>
      <vt:lpstr>CalBRE – Legal Affairs</vt:lpstr>
      <vt:lpstr>CalBRE – Legal Affairs</vt:lpstr>
      <vt:lpstr>CalBRE – Legal Affairs</vt:lpstr>
      <vt:lpstr>CalBRE – Legal Affairs</vt:lpstr>
      <vt:lpstr>CalBRE – Legal Affairs</vt:lpstr>
      <vt:lpstr>CalBRE – Legal Affairs</vt:lpstr>
      <vt:lpstr>   CONSUMER RECOVERY ACCOUNT  Questions  (916) 263-8925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Yevonne Robertson</dc:creator>
  <cp:lastModifiedBy>Don Pengilly</cp:lastModifiedBy>
  <cp:revision>20</cp:revision>
  <dcterms:created xsi:type="dcterms:W3CDTF">2016-09-23T20:08:08Z</dcterms:created>
  <dcterms:modified xsi:type="dcterms:W3CDTF">2016-10-17T20:33:39Z</dcterms:modified>
</cp:coreProperties>
</file>