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2"/>
  </p:notesMasterIdLst>
  <p:sldIdLst>
    <p:sldId id="418" r:id="rId2"/>
    <p:sldId id="417" r:id="rId3"/>
    <p:sldId id="411" r:id="rId4"/>
    <p:sldId id="412" r:id="rId5"/>
    <p:sldId id="403" r:id="rId6"/>
    <p:sldId id="406" r:id="rId7"/>
    <p:sldId id="407" r:id="rId8"/>
    <p:sldId id="409" r:id="rId9"/>
    <p:sldId id="499" r:id="rId10"/>
    <p:sldId id="464" r:id="rId11"/>
    <p:sldId id="498" r:id="rId12"/>
    <p:sldId id="466" r:id="rId13"/>
    <p:sldId id="467" r:id="rId14"/>
    <p:sldId id="468" r:id="rId15"/>
    <p:sldId id="469" r:id="rId16"/>
    <p:sldId id="470" r:id="rId17"/>
    <p:sldId id="471" r:id="rId18"/>
    <p:sldId id="472" r:id="rId19"/>
    <p:sldId id="473" r:id="rId20"/>
    <p:sldId id="474" r:id="rId21"/>
    <p:sldId id="475" r:id="rId22"/>
    <p:sldId id="476" r:id="rId23"/>
    <p:sldId id="477" r:id="rId24"/>
    <p:sldId id="478" r:id="rId25"/>
    <p:sldId id="479" r:id="rId26"/>
    <p:sldId id="480" r:id="rId27"/>
    <p:sldId id="481" r:id="rId28"/>
    <p:sldId id="482" r:id="rId29"/>
    <p:sldId id="483" r:id="rId30"/>
    <p:sldId id="484" r:id="rId31"/>
    <p:sldId id="485" r:id="rId32"/>
    <p:sldId id="486" r:id="rId33"/>
    <p:sldId id="487" r:id="rId34"/>
    <p:sldId id="488" r:id="rId35"/>
    <p:sldId id="489" r:id="rId36"/>
    <p:sldId id="490" r:id="rId37"/>
    <p:sldId id="491" r:id="rId38"/>
    <p:sldId id="492" r:id="rId39"/>
    <p:sldId id="493" r:id="rId40"/>
    <p:sldId id="494" r:id="rId41"/>
    <p:sldId id="495" r:id="rId42"/>
    <p:sldId id="496" r:id="rId43"/>
    <p:sldId id="497" r:id="rId44"/>
    <p:sldId id="423" r:id="rId45"/>
    <p:sldId id="419" r:id="rId46"/>
    <p:sldId id="421" r:id="rId47"/>
    <p:sldId id="422" r:id="rId48"/>
    <p:sldId id="425" r:id="rId49"/>
    <p:sldId id="424" r:id="rId50"/>
    <p:sldId id="420" r:id="rId5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08" autoAdjust="0"/>
  </p:normalViewPr>
  <p:slideViewPr>
    <p:cSldViewPr>
      <p:cViewPr varScale="1">
        <p:scale>
          <a:sx n="105" d="100"/>
          <a:sy n="105" d="100"/>
        </p:scale>
        <p:origin x="118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Total Licensees January</a:t>
            </a:r>
            <a:r>
              <a:rPr lang="en-US" baseline="0"/>
              <a:t> to December 2016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'Orig Lic Stats &amp; Total Pop'!$A$66:$A$77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'Orig Lic Stats &amp; Total Pop'!$B$66:$B$77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0-2F35-4A09-8B1B-9577AA73C0AD}"/>
            </c:ext>
          </c:extLst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'Orig Lic Stats &amp; Total Pop'!$A$66:$A$77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'Orig Lic Stats &amp; Total Pop'!$C$66:$C$77</c:f>
              <c:numCache>
                <c:formatCode>#,##0</c:formatCode>
                <c:ptCount val="12"/>
                <c:pt idx="0">
                  <c:v>405262</c:v>
                </c:pt>
                <c:pt idx="1">
                  <c:v>405892</c:v>
                </c:pt>
                <c:pt idx="2">
                  <c:v>406505</c:v>
                </c:pt>
                <c:pt idx="3">
                  <c:v>407027</c:v>
                </c:pt>
                <c:pt idx="4">
                  <c:v>407666</c:v>
                </c:pt>
                <c:pt idx="5">
                  <c:v>408357</c:v>
                </c:pt>
                <c:pt idx="6">
                  <c:v>408630</c:v>
                </c:pt>
                <c:pt idx="7">
                  <c:v>409344</c:v>
                </c:pt>
                <c:pt idx="8">
                  <c:v>410309</c:v>
                </c:pt>
                <c:pt idx="9">
                  <c:v>410636</c:v>
                </c:pt>
                <c:pt idx="10">
                  <c:v>411760</c:v>
                </c:pt>
                <c:pt idx="11">
                  <c:v>412314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35-4A09-8B1B-9577AA73C0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3619840"/>
        <c:axId val="83621376"/>
      </c:barChart>
      <c:catAx>
        <c:axId val="83619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3621376"/>
        <c:crosses val="autoZero"/>
        <c:auto val="1"/>
        <c:lblAlgn val="ctr"/>
        <c:lblOffset val="100"/>
        <c:noMultiLvlLbl val="0"/>
      </c:catAx>
      <c:valAx>
        <c:axId val="83621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619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16ECA6A-9894-4356-8337-715DDE1C4066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8190939-2628-4553-865D-147BD93159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879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E6F7DC-E91C-4206-9332-76857D0E254F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114318-1000-4B29-A3B1-8BDF479D6C84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u="sng" smtClean="0"/>
              <a:t>																																																																																															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EEB0D9-E763-4C35-ABF5-52CC9C198F75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u="sng" smtClean="0"/>
              <a:t>																																																																																															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24C32C-04B5-425A-B94E-D92B59AEEF79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u="sng" smtClean="0"/>
              <a:t>																																																																																															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423237-3004-4C17-BFD2-2DC711EE86EF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u="sng" smtClean="0"/>
              <a:t>																																																																																															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2B2316A-43F4-420B-AE13-3EFFC329114E}" type="slidenum">
              <a:rPr lang="en-US" altLang="en-US" smtClean="0">
                <a:solidFill>
                  <a:srgbClr val="000000"/>
                </a:solidFill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altLang="en-US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1A75C7-4EC2-4E0C-AA0E-A2A90CD03296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32BDEE-48C4-4DE6-9111-D6DCE7D15D85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5E832A8-7958-412C-A384-D40285C9B75F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685BD8-2E2C-4A36-AA30-042DF53A1BB9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39F3B6-37CD-449C-81F1-708A5AD841E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ECE40E-2E53-458E-9519-A35356DC1E94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u="sng" smtClean="0"/>
              <a:t>																																																																																															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15481E-747D-4AEE-BC67-E21DF478A45F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u="sng" smtClean="0"/>
              <a:t>																																																																																															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6887BB-F9BE-4D5F-A5E4-800E56BF0C31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u="sng" smtClean="0"/>
              <a:t>																																																																																															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2577AFEE-E031-4AA3-A28A-BE9B0A664BB2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1876D6E9-9837-4457-A773-1ED84EB9F1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6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931A0A8E-2B84-4850-B57E-BF2BBA84CB0E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E3F2BAB4-934F-47D8-8807-B7E17A63D1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BB5B0FF7-98E4-4F9C-AC11-980DE912999F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4FB13B43-A67C-442C-9A0E-4358202B3B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76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64290D85-D45A-4EDE-8837-C793C1C57F4D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67E88A74-3322-4E55-B006-6135E246B4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1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A0CC44F4-4D71-49AC-B403-DD54906476A1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9FBBED7E-4EDB-4CC8-A5DD-5DEBC4D0BB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72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52E43902-7779-48AB-9A21-38B1C9140932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3771FACB-2A68-4877-B599-41A63ACACC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94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86CF3A6E-7342-4DFB-9F07-DE81BA3BA185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A32D37CC-BE89-49E1-9479-1D0D12FEB2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7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3D00D9F1-2B64-44EA-8160-6429A2427EC2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AA8FCA4-DB26-4643-B190-CD71E53C8F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98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0EFC22EF-4651-4528-A592-1FC7087A45DF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F4FF157-C794-42D0-B117-A5906AD55E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95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9936DA58-31C8-4033-BF5C-4DD26906E32C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419F5A56-466F-4355-A6EC-9EC567CF2B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2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B5302989-DE0C-488F-BAAC-F474913D736C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4E1701F1-7AD2-40D1-AC27-BFACBACE4B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3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988666-8767-42FC-9A8B-5D9A445BB9E8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prstClr val="white">
                    <a:shade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575AC2-7381-4DF2-BFCE-77912909F5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/>
          <p:cNvPicPr preferRelativeResize="0">
            <a:picLocks noChangeAspect="1" noChangeArrowheads="1"/>
          </p:cNvPicPr>
          <p:nvPr/>
        </p:nvPicPr>
        <p:blipFill>
          <a:blip r:embed="rId3" cstate="print"/>
          <a:srcRect r="-10770" b="-14285"/>
          <a:stretch>
            <a:fillRect/>
          </a:stretch>
        </p:blipFill>
        <p:spPr bwMode="auto">
          <a:xfrm>
            <a:off x="6477000" y="381000"/>
            <a:ext cx="1828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838200"/>
            <a:ext cx="8305800" cy="4267200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3600" b="1" cap="all" dirty="0" smtClean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B</a:t>
            </a: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UREAU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of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R</a:t>
            </a: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eal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E</a:t>
            </a: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state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f</a:t>
            </a: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orum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686300"/>
            <a:ext cx="1676400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560320" y="4876800"/>
            <a:ext cx="57912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45720" tIns="0" rIns="45720" bIns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Clr>
                <a:srgbClr val="EEECE1"/>
              </a:buClr>
              <a:buSzPct val="73000"/>
              <a:buFont typeface="Wingdings 2"/>
              <a:buNone/>
              <a:defRPr/>
            </a:pPr>
            <a:r>
              <a:rPr lang="en-US" sz="3000" b="1" dirty="0" smtClean="0">
                <a:ln w="1905">
                  <a:solidFill>
                    <a:prstClr val="white"/>
                  </a:solidFill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Hyatt Regency - Indian Wells, CA</a:t>
            </a:r>
          </a:p>
          <a:p>
            <a:pPr marL="0" indent="0" algn="ctr">
              <a:spcBef>
                <a:spcPts val="600"/>
              </a:spcBef>
              <a:buClr>
                <a:srgbClr val="EEECE1"/>
              </a:buClr>
              <a:buSzPct val="73000"/>
              <a:buFont typeface="Wingdings 2"/>
              <a:buNone/>
              <a:defRPr/>
            </a:pPr>
            <a:r>
              <a:rPr lang="en-US" sz="2800" b="1" dirty="0" smtClean="0">
                <a:ln w="1905">
                  <a:solidFill>
                    <a:prstClr val="white"/>
                  </a:solidFill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January 27, 2017</a:t>
            </a:r>
            <a:endParaRPr lang="en-US" sz="2800" b="1" dirty="0">
              <a:ln w="1905">
                <a:solidFill>
                  <a:prstClr val="white"/>
                </a:solidFill>
              </a:ln>
              <a:solidFill>
                <a:srgbClr val="1F497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76288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/>
          <p:cNvPicPr preferRelativeResize="0">
            <a:picLocks noChangeAspect="1" noChangeArrowheads="1"/>
          </p:cNvPicPr>
          <p:nvPr/>
        </p:nvPicPr>
        <p:blipFill>
          <a:blip r:embed="rId3" cstate="print"/>
          <a:srcRect r="-10770" b="-14285"/>
          <a:stretch>
            <a:fillRect/>
          </a:stretch>
        </p:blipFill>
        <p:spPr bwMode="auto">
          <a:xfrm>
            <a:off x="7391400" y="76200"/>
            <a:ext cx="1828800" cy="165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105400"/>
            <a:ext cx="16764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1684" name="Text Box 9"/>
          <p:cNvSpPr txBox="1">
            <a:spLocks noChangeArrowheads="1"/>
          </p:cNvSpPr>
          <p:nvPr/>
        </p:nvSpPr>
        <p:spPr bwMode="auto">
          <a:xfrm>
            <a:off x="3124200" y="4206875"/>
            <a:ext cx="56880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Stephen Lerner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Assistant Commissioner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Legal Affairs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685800" y="1066800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u="sng">
                <a:solidFill>
                  <a:srgbClr val="FFCC00"/>
                </a:solidFill>
              </a:rPr>
              <a:t>Legal Affairs</a:t>
            </a: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2057400" y="2209800"/>
            <a:ext cx="6324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CC00"/>
                </a:solidFill>
              </a:rPr>
              <a:t>- Legal</a:t>
            </a:r>
          </a:p>
          <a:p>
            <a:r>
              <a:rPr lang="en-US" sz="2800">
                <a:solidFill>
                  <a:srgbClr val="FFCC00"/>
                </a:solidFill>
              </a:rPr>
              <a:t>- Consumer Recovery Account</a:t>
            </a:r>
          </a:p>
          <a:p>
            <a:r>
              <a:rPr lang="en-US" sz="2800">
                <a:solidFill>
                  <a:srgbClr val="FFCC00"/>
                </a:solidFill>
              </a:rPr>
              <a:t>- Legislation/Regulations</a:t>
            </a:r>
          </a:p>
          <a:p>
            <a:r>
              <a:rPr lang="en-US" sz="2800">
                <a:solidFill>
                  <a:srgbClr val="FFCC00"/>
                </a:solidFill>
              </a:rPr>
              <a:t>- Cases</a:t>
            </a:r>
          </a:p>
        </p:txBody>
      </p:sp>
    </p:spTree>
    <p:extLst>
      <p:ext uri="{BB962C8B-B14F-4D97-AF65-F5344CB8AC3E}">
        <p14:creationId xmlns:p14="http://schemas.microsoft.com/office/powerpoint/2010/main" val="54139929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458200" cy="1073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>
                <a:effectLst>
                  <a:outerShdw blurRad="38100" dist="38100" dir="2700000" algn="tl">
                    <a:srgbClr val="1F497D"/>
                  </a:outerShdw>
                </a:effectLst>
                <a:latin typeface="High Tower Text" pitchFamily="18" charset="0"/>
                <a:ea typeface="Calibri" pitchFamily="34" charset="0"/>
                <a:cs typeface="Times New Roman" pitchFamily="18" charset="0"/>
              </a:rPr>
              <a:t>Disposition of Cases</a:t>
            </a:r>
            <a:br>
              <a:rPr lang="en-US" sz="2800" b="1">
                <a:effectLst>
                  <a:outerShdw blurRad="38100" dist="38100" dir="2700000" algn="tl">
                    <a:srgbClr val="1F497D"/>
                  </a:outerShdw>
                </a:effectLst>
                <a:latin typeface="High Tower Text" pitchFamily="18" charset="0"/>
                <a:ea typeface="Calibri" pitchFamily="34" charset="0"/>
                <a:cs typeface="Times New Roman" pitchFamily="18" charset="0"/>
              </a:rPr>
            </a:br>
            <a:endParaRPr lang="en-US" sz="2800">
              <a:effectLst>
                <a:outerShdw blurRad="38100" dist="38100" dir="2700000" algn="tl">
                  <a:srgbClr val="1F497D"/>
                </a:outerShdw>
              </a:effectLst>
              <a:latin typeface="High Tower Text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722" name="TextBox 6"/>
          <p:cNvSpPr txBox="1">
            <a:spLocks noChangeArrowheads="1"/>
          </p:cNvSpPr>
          <p:nvPr/>
        </p:nvSpPr>
        <p:spPr bwMode="auto">
          <a:xfrm>
            <a:off x="762000" y="2133600"/>
            <a:ext cx="792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graphicFrame>
        <p:nvGraphicFramePr>
          <p:cNvPr id="30767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479705"/>
              </p:ext>
            </p:extLst>
          </p:nvPr>
        </p:nvGraphicFramePr>
        <p:xfrm>
          <a:off x="457200" y="762000"/>
          <a:ext cx="8229600" cy="5791204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Category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2016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Desist &amp; Refrain Orders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License Suspensions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License Surrenders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License Revocations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384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Case Dismissals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Public Reprovals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3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Stipulation &amp; Waiver/Agreement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License Application Denials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131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73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License Denials with Right to Restricted License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1,026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2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762000"/>
            <a:ext cx="8763000" cy="541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u="sng">
                <a:effectLst>
                  <a:outerShdw blurRad="38100" dist="38100" dir="2700000" algn="tl">
                    <a:srgbClr val="1F497D"/>
                  </a:outerShdw>
                </a:effectLst>
                <a:latin typeface="Book Antiqua" pitchFamily="18" charset="0"/>
              </a:rPr>
              <a:t>Most Common Violations – 2016</a:t>
            </a:r>
          </a:p>
          <a:p>
            <a:endParaRPr lang="en-US" sz="2800" b="1">
              <a:effectLst>
                <a:outerShdw blurRad="38100" dist="38100" dir="2700000" algn="tl">
                  <a:srgbClr val="1F497D"/>
                </a:outerShdw>
              </a:effectLst>
              <a:latin typeface="Book Antiqua" pitchFamily="18" charset="0"/>
            </a:endParaRP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US" sz="2400">
                <a:latin typeface="Book Antiqua" pitchFamily="18" charset="0"/>
              </a:rPr>
              <a:t>Improper Record Keeping (Failure to reconcile; Failure to maintain accurate records; Incomplete transaction files).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US" sz="2400">
                <a:latin typeface="Book Antiqua" pitchFamily="18" charset="0"/>
              </a:rPr>
              <a:t>Unlicensed Activities (Sales agents conducting broker activities without broker’s license; Property management without broker’s license or supervising broker).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US" sz="2400">
                <a:latin typeface="Book Antiqua" pitchFamily="18" charset="0"/>
              </a:rPr>
              <a:t>Fraud/Conversion/Misrepresentation (Straw-purchasers; Forging loan documents).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US" sz="2400">
                <a:latin typeface="Book Antiqua" pitchFamily="18" charset="0"/>
              </a:rPr>
              <a:t>Trust Fund Mishandling (Commingle; Failure to deposit trust funds in trust accounts; Failure to identify trust accounts; Allowing unbonded non-licensees as signatories on trust accounts).</a:t>
            </a:r>
          </a:p>
        </p:txBody>
      </p:sp>
    </p:spTree>
    <p:extLst>
      <p:ext uri="{BB962C8B-B14F-4D97-AF65-F5344CB8AC3E}">
        <p14:creationId xmlns:p14="http://schemas.microsoft.com/office/powerpoint/2010/main" val="99666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CalBRE_Logo_Hi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1463" y="4541838"/>
            <a:ext cx="2398712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852488" y="241300"/>
            <a:ext cx="7589837" cy="2462213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rgbClr val="080808"/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 sz="4400" dirty="0" smtClean="0">
              <a:solidFill>
                <a:srgbClr val="FFFFFF"/>
              </a:solidFill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400" dirty="0" smtClean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CONSUMER RECOVERY ACCOUNT</a:t>
            </a:r>
          </a:p>
        </p:txBody>
      </p:sp>
    </p:spTree>
    <p:extLst>
      <p:ext uri="{BB962C8B-B14F-4D97-AF65-F5344CB8AC3E}">
        <p14:creationId xmlns:p14="http://schemas.microsoft.com/office/powerpoint/2010/main" val="3269228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9874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PURPOSE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1350"/>
            <a:ext cx="8229600" cy="4219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Last resort victim’s fund to compensate innocent members of the public who are victimized by dishonest real estate licensees</a:t>
            </a:r>
          </a:p>
        </p:txBody>
      </p:sp>
    </p:spTree>
    <p:extLst>
      <p:ext uri="{BB962C8B-B14F-4D97-AF65-F5344CB8AC3E}">
        <p14:creationId xmlns:p14="http://schemas.microsoft.com/office/powerpoint/2010/main" val="363693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alBRE_Logo_Hi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1463" y="4541838"/>
            <a:ext cx="2398712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836613" y="731838"/>
            <a:ext cx="7454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852488" y="696913"/>
            <a:ext cx="7362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473075" y="241300"/>
            <a:ext cx="8499475" cy="3600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400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HISTORICAL BACKGROUND</a:t>
            </a:r>
            <a:endParaRPr lang="en-US" altLang="en-US" sz="4400" dirty="0">
              <a:solidFill>
                <a:srgbClr val="EEECE1">
                  <a:lumMod val="75000"/>
                </a:srgbClr>
              </a:solidFill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4800" dirty="0">
              <a:solidFill>
                <a:srgbClr val="FFFFFF"/>
              </a:solidFill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Operative on January 1, 1964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12% of License Fees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(B&amp;P Code §10450.6)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596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alBRE_Logo_Hi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1463" y="4541838"/>
            <a:ext cx="2398712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73075" y="165100"/>
            <a:ext cx="7893050" cy="5889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CONSUMER RECOVERY ACCOUNT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i="1" dirty="0" smtClean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Claims History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i="1" dirty="0" smtClean="0">
              <a:solidFill>
                <a:srgbClr val="FFFFFF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1964, BRE has paid over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$59 million</a:t>
            </a:r>
            <a:r>
              <a:rPr lang="en-US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victims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Approximately 54% of all applications paid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 smtClean="0">
              <a:solidFill>
                <a:srgbClr val="FFFFFF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800" dirty="0" smtClean="0">
              <a:solidFill>
                <a:srgbClr val="FFFFFF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alBRE_Logo_Hi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9650" y="3884613"/>
            <a:ext cx="23987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77875" y="284163"/>
            <a:ext cx="7513638" cy="3908425"/>
          </a:xfrm>
          <a:prstGeom prst="rect">
            <a:avLst/>
          </a:prstGeom>
          <a:noFill/>
          <a:ln>
            <a:noFill/>
          </a:ln>
          <a:effectLst>
            <a:outerShdw dist="40161" dir="1106097" algn="ctr" rotWithShape="0">
              <a:srgbClr val="080808"/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4400" dirty="0" smtClean="0">
              <a:solidFill>
                <a:srgbClr val="FFFFFF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4400" dirty="0" smtClean="0">
              <a:solidFill>
                <a:srgbClr val="FFFFFF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400" dirty="0" smtClean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CLAIM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400" dirty="0" smtClean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REQUIREMENTS</a:t>
            </a:r>
            <a:endParaRPr lang="en-US" altLang="en-US" dirty="0" smtClean="0"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anose="02040502050506030303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 smtClean="0">
              <a:solidFill>
                <a:srgbClr val="FFFFFF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1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CalBRE_Logo_Hi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4719638"/>
            <a:ext cx="2019300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69863" y="317500"/>
            <a:ext cx="8804275" cy="40100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2"/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 sz="1400" dirty="0" smtClean="0">
              <a:solidFill>
                <a:srgbClr val="FFFFFF"/>
              </a:solidFill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u="sng" dirty="0" smtClean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WHO MAY FILE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“Aggrieved Person”</a:t>
            </a:r>
            <a:r>
              <a:rPr lang="en-US" altLang="en-US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 sz="1400" i="1" u="sng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anose="02040502050506030303" pitchFamily="18" charset="0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CONSUMER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INNOCENT MEMBER OF THE PUBLIC</a:t>
            </a:r>
          </a:p>
        </p:txBody>
      </p:sp>
    </p:spTree>
    <p:extLst>
      <p:ext uri="{BB962C8B-B14F-4D97-AF65-F5344CB8AC3E}">
        <p14:creationId xmlns:p14="http://schemas.microsoft.com/office/powerpoint/2010/main" val="333912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80808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BASIS FOR APPLICATION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effectLst>
            <a:outerShdw dist="45791" dir="2021404" algn="ctr" rotWithShape="0">
              <a:schemeClr val="bg2"/>
            </a:outerShdw>
          </a:effectLst>
        </p:spPr>
        <p:txBody>
          <a:bodyPr/>
          <a:lstStyle/>
          <a:p>
            <a:pPr marL="879475" indent="-742950" eaLnBrk="1" hangingPunct="1">
              <a:buFont typeface="Wingdings" pitchFamily="2" charset="2"/>
              <a:buAutoNum type="arabicParenR"/>
              <a:defRPr/>
            </a:pPr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Final Judgment/Criminal Restitution Order</a:t>
            </a:r>
          </a:p>
          <a:p>
            <a:pPr marL="722312" lvl="2" indent="0" eaLnBrk="1" hangingPunct="1">
              <a:buFont typeface="Wingdings" pitchFamily="2" charset="2"/>
              <a:buNone/>
              <a:defRPr/>
            </a:pPr>
            <a:r>
              <a:rPr lang="en-US" alt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		*  Finding of Intentional Fraud</a:t>
            </a:r>
          </a:p>
          <a:p>
            <a:pPr marL="722312" lvl="2" indent="0" eaLnBrk="1" hangingPunct="1">
              <a:buFont typeface="Wingdings" pitchFamily="2" charset="2"/>
              <a:buNone/>
              <a:defRPr/>
            </a:pPr>
            <a:r>
              <a:rPr lang="en-US" alt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	</a:t>
            </a:r>
            <a:r>
              <a:rPr lang="en-US" alt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	*  Conversion of Trust Funds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2)	Licensed Activity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3)	Actual and Direct Loss</a:t>
            </a:r>
          </a:p>
        </p:txBody>
      </p:sp>
    </p:spTree>
    <p:extLst>
      <p:ext uri="{BB962C8B-B14F-4D97-AF65-F5344CB8AC3E}">
        <p14:creationId xmlns:p14="http://schemas.microsoft.com/office/powerpoint/2010/main" val="331247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204" y="-152400"/>
            <a:ext cx="82296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 </a:t>
            </a:r>
            <a:r>
              <a:rPr lang="en-US" sz="6000" cap="all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Today’s Agenda</a:t>
            </a:r>
            <a:endParaRPr lang="en-US" sz="6000" cap="all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</p:txBody>
      </p:sp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75404" y="1295400"/>
            <a:ext cx="88392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1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Arial" charset="0"/>
              </a:rPr>
              <a:t>Opening Remarks – Commissioner Wayne Bell</a:t>
            </a:r>
            <a:endParaRPr lang="en-US" sz="800" b="1" dirty="0"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  <a:cs typeface="Arial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002060"/>
              </a:solidFill>
              <a:latin typeface="High Tower Text" pitchFamily="18" charset="0"/>
              <a:cs typeface="Arial" charset="0"/>
            </a:endParaRPr>
          </a:p>
          <a:p>
            <a:pPr marL="685800" lvl="2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b="1" dirty="0">
                <a:solidFill>
                  <a:srgbClr val="FFC000"/>
                </a:solidFill>
                <a:latin typeface="High Tower Text" pitchFamily="18" charset="0"/>
                <a:cs typeface="Arial" charset="0"/>
              </a:rPr>
              <a:t>Operations Report – </a:t>
            </a:r>
            <a:endParaRPr lang="en-US" sz="2400" b="1" dirty="0" smtClean="0">
              <a:solidFill>
                <a:srgbClr val="FFC000"/>
              </a:solidFill>
              <a:latin typeface="High Tower Text" pitchFamily="18" charset="0"/>
              <a:cs typeface="Arial" charset="0"/>
            </a:endParaRPr>
          </a:p>
          <a:p>
            <a:pPr marL="685800" lvl="2" fontAlgn="base">
              <a:spcBef>
                <a:spcPct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C000"/>
                </a:solidFill>
                <a:latin typeface="High Tower Text" pitchFamily="18" charset="0"/>
                <a:cs typeface="Arial" charset="0"/>
              </a:rPr>
              <a:t>         </a:t>
            </a:r>
            <a:r>
              <a:rPr lang="en-US" sz="2400" b="1" dirty="0" smtClean="0">
                <a:solidFill>
                  <a:schemeClr val="bg1"/>
                </a:solidFill>
                <a:latin typeface="High Tower Text" pitchFamily="18" charset="0"/>
                <a:cs typeface="Arial" charset="0"/>
              </a:rPr>
              <a:t>Daniel Sandri, Chief Deputy Commissioner</a:t>
            </a:r>
            <a:endParaRPr lang="en-US" sz="2400" b="1" dirty="0">
              <a:solidFill>
                <a:schemeClr val="bg1"/>
              </a:solidFill>
              <a:latin typeface="High Tower Text" pitchFamily="18" charset="0"/>
              <a:cs typeface="Arial" charset="0"/>
            </a:endParaRPr>
          </a:p>
          <a:p>
            <a:pPr marL="685800" lvl="2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C000"/>
                </a:solidFill>
                <a:latin typeface="High Tower Text" pitchFamily="18" charset="0"/>
                <a:cs typeface="Arial" charset="0"/>
              </a:rPr>
              <a:t>Legal Affairs – </a:t>
            </a:r>
            <a:endParaRPr lang="en-US" sz="2400" b="1" dirty="0">
              <a:solidFill>
                <a:srgbClr val="FFC000"/>
              </a:solidFill>
              <a:latin typeface="High Tower Text" pitchFamily="18" charset="0"/>
              <a:cs typeface="Arial" charset="0"/>
            </a:endParaRPr>
          </a:p>
          <a:p>
            <a:pPr marL="685800" lvl="2" fontAlgn="base"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C000"/>
                </a:solidFill>
                <a:latin typeface="High Tower Text" pitchFamily="18" charset="0"/>
                <a:cs typeface="Arial" charset="0"/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  <a:latin typeface="High Tower Text" pitchFamily="18" charset="0"/>
                <a:cs typeface="Arial" charset="0"/>
              </a:rPr>
              <a:t>       </a:t>
            </a:r>
            <a:r>
              <a:rPr lang="en-US" sz="2400" b="1" dirty="0" smtClean="0">
                <a:solidFill>
                  <a:schemeClr val="bg1"/>
                </a:solidFill>
                <a:latin typeface="High Tower Text" pitchFamily="18" charset="0"/>
                <a:cs typeface="Arial" charset="0"/>
              </a:rPr>
              <a:t>Stephen Lerner, Assistant Commissioner Legal Affairs</a:t>
            </a:r>
            <a:endParaRPr lang="en-US" sz="800" b="1" dirty="0">
              <a:solidFill>
                <a:schemeClr val="bg1"/>
              </a:solidFill>
              <a:latin typeface="High Tower Text" pitchFamily="18" charset="0"/>
              <a:cs typeface="Arial" charset="0"/>
            </a:endParaRPr>
          </a:p>
          <a:p>
            <a:pPr marL="685800" lvl="2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b="1" dirty="0">
                <a:solidFill>
                  <a:srgbClr val="FFC000"/>
                </a:solidFill>
                <a:latin typeface="High Tower Text" pitchFamily="18" charset="0"/>
                <a:cs typeface="Arial" charset="0"/>
              </a:rPr>
              <a:t>Audit Report and </a:t>
            </a:r>
            <a:r>
              <a:rPr lang="en-US" sz="2400" b="1" dirty="0" smtClean="0">
                <a:solidFill>
                  <a:srgbClr val="FFC000"/>
                </a:solidFill>
                <a:latin typeface="High Tower Text" pitchFamily="18" charset="0"/>
                <a:cs typeface="Arial" charset="0"/>
              </a:rPr>
              <a:t>Update–</a:t>
            </a:r>
          </a:p>
          <a:p>
            <a:pPr marL="685800" lvl="2" fontAlgn="base"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High Tower Text" pitchFamily="18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High Tower Text" pitchFamily="18" charset="0"/>
                <a:cs typeface="Arial" charset="0"/>
              </a:rPr>
              <a:t>         Daniel </a:t>
            </a:r>
            <a:r>
              <a:rPr lang="en-US" sz="2400" b="1" dirty="0">
                <a:solidFill>
                  <a:schemeClr val="bg1"/>
                </a:solidFill>
                <a:latin typeface="High Tower Text" pitchFamily="18" charset="0"/>
                <a:cs typeface="Arial" charset="0"/>
              </a:rPr>
              <a:t>Sandri, </a:t>
            </a:r>
            <a:r>
              <a:rPr lang="en-US" sz="2400" b="1" dirty="0">
                <a:solidFill>
                  <a:schemeClr val="bg1"/>
                </a:solidFill>
                <a:latin typeface="High Tower Text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High Tower Text" pitchFamily="18" charset="0"/>
              </a:rPr>
              <a:t>Chief Deputy Commissioner</a:t>
            </a:r>
          </a:p>
          <a:p>
            <a:pPr marL="685800" lvl="2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C000"/>
                </a:solidFill>
                <a:latin typeface="High Tower Text" pitchFamily="18" charset="0"/>
                <a:cs typeface="Arial" charset="0"/>
              </a:rPr>
              <a:t>Q &amp; A and Dialog</a:t>
            </a:r>
          </a:p>
          <a:p>
            <a:pPr marL="685800" lvl="2" fontAlgn="base">
              <a:spcBef>
                <a:spcPct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C000"/>
                </a:solidFill>
                <a:latin typeface="High Tower Text" pitchFamily="18" charset="0"/>
                <a:cs typeface="Arial" charset="0"/>
              </a:rPr>
              <a:t>           </a:t>
            </a:r>
            <a:r>
              <a:rPr lang="en-US" sz="2400" b="1" dirty="0" smtClean="0">
                <a:solidFill>
                  <a:schemeClr val="bg1"/>
                </a:solidFill>
                <a:latin typeface="High Tower Text" pitchFamily="18" charset="0"/>
                <a:cs typeface="Arial" charset="0"/>
              </a:rPr>
              <a:t>Wayne </a:t>
            </a:r>
            <a:r>
              <a:rPr lang="en-US" sz="2400" b="1" dirty="0">
                <a:solidFill>
                  <a:schemeClr val="bg1"/>
                </a:solidFill>
                <a:latin typeface="High Tower Text" pitchFamily="18" charset="0"/>
                <a:cs typeface="Arial" charset="0"/>
              </a:rPr>
              <a:t>Bell and Panel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2060"/>
              </a:solidFill>
              <a:latin typeface="High Tower Text" pitchFamily="18" charset="0"/>
              <a:cs typeface="Arial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2060"/>
              </a:solidFill>
              <a:latin typeface="High Tower Text" pitchFamily="18" charset="0"/>
              <a:cs typeface="Arial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prstClr val="white"/>
              </a:solidFill>
              <a:latin typeface="High Tower Text" pitchFamily="18" charset="0"/>
              <a:cs typeface="Arial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white"/>
                </a:solidFill>
                <a:latin typeface="High Tower Text" pitchFamily="18" charset="0"/>
                <a:cs typeface="Arial" charset="0"/>
              </a:rPr>
              <a:t>  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8196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CalBRE_Logo_Hi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1463" y="4541838"/>
            <a:ext cx="2398712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549275" y="663575"/>
            <a:ext cx="7742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sz="360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69863" y="317500"/>
            <a:ext cx="8501062" cy="5262563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bg2"/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800" dirty="0" smtClean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COVERAGE LIMITS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 smtClean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(B&amp;P Code § 10474.5)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 smtClean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of 2008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800" dirty="0" smtClean="0">
              <a:solidFill>
                <a:srgbClr val="FFFFFF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$50,000/per transaction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4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$250,000/per licensee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4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9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"/>
            <a:ext cx="8458200" cy="6524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u="sng">
                <a:solidFill>
                  <a:srgbClr val="FFFFFF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High Tower Text" pitchFamily="18" charset="0"/>
                <a:ea typeface="Calibri" pitchFamily="34" charset="0"/>
                <a:cs typeface="Times New Roman" pitchFamily="18" charset="0"/>
              </a:rPr>
              <a:t>Consumer Recovery Account (2016)</a:t>
            </a:r>
            <a:endParaRPr lang="en-US" sz="3200" u="sng">
              <a:solidFill>
                <a:srgbClr val="FFFFFF"/>
              </a:solidFill>
              <a:effectLst>
                <a:outerShdw blurRad="38100" dist="38100" dir="2700000" algn="tl">
                  <a:srgbClr val="1F497D"/>
                </a:outerShdw>
              </a:effectLst>
              <a:latin typeface="High Tower Text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9188" name="Group 36"/>
          <p:cNvGraphicFramePr>
            <a:graphicFrameLocks noGrp="1"/>
          </p:cNvGraphicFramePr>
          <p:nvPr/>
        </p:nvGraphicFramePr>
        <p:xfrm>
          <a:off x="609600" y="1066800"/>
          <a:ext cx="7696200" cy="5410202"/>
        </p:xfrm>
        <a:graphic>
          <a:graphicData uri="http://schemas.openxmlformats.org/drawingml/2006/table">
            <a:tbl>
              <a:tblPr/>
              <a:tblGrid>
                <a:gridCol w="1947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0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41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Category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 Total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4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Claims Filed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86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6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Disposition of Claims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Paid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43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2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Denied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55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Amount Paid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$1,946,785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04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Average Paid Per Claim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$45,274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770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534400" cy="6524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u="sng">
                <a:effectLst>
                  <a:outerShdw blurRad="38100" dist="38100" dir="2700000" algn="tl">
                    <a:srgbClr val="1F497D"/>
                  </a:outerShdw>
                </a:effectLst>
                <a:latin typeface="Lucida Sans" pitchFamily="34" charset="0"/>
                <a:ea typeface="Calibri" pitchFamily="34" charset="0"/>
                <a:cs typeface="Times New Roman" pitchFamily="18" charset="0"/>
              </a:rPr>
              <a:t>Consumer Recovery Account (2016)</a:t>
            </a:r>
            <a:endParaRPr lang="en-US" sz="3200" u="sng">
              <a:effectLst>
                <a:outerShdw blurRad="38100" dist="38100" dir="2700000" algn="tl">
                  <a:srgbClr val="1F497D"/>
                </a:outerShdw>
              </a:effectLst>
              <a:latin typeface="Lucida Sans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0211" name="Group 35"/>
          <p:cNvGraphicFramePr>
            <a:graphicFrameLocks noGrp="1"/>
          </p:cNvGraphicFramePr>
          <p:nvPr/>
        </p:nvGraphicFramePr>
        <p:xfrm>
          <a:off x="414338" y="2438400"/>
          <a:ext cx="8466137" cy="1935544"/>
        </p:xfrm>
        <a:graphic>
          <a:graphicData uri="http://schemas.openxmlformats.org/drawingml/2006/table">
            <a:tbl>
              <a:tblPr/>
              <a:tblGrid>
                <a:gridCol w="2328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54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igh Tower Text" pitchFamily="18" charset="0"/>
                          <a:cs typeface="Arial" charset="0"/>
                        </a:rPr>
                        <a:t>Category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igh Tower Text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igh Tower Text" pitchFamily="18" charset="0"/>
                          <a:cs typeface="Arial" charset="0"/>
                        </a:rPr>
                        <a:t>REB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igh Tower Text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igh Tower Text" pitchFamily="18" charset="0"/>
                          <a:cs typeface="Arial" charset="0"/>
                        </a:rPr>
                        <a:t>Corporation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igh Tower Text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igh Tower Text" pitchFamily="18" charset="0"/>
                          <a:cs typeface="Arial" charset="0"/>
                        </a:rPr>
                        <a:t>Officer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igh Tower Text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igh Tower Text" pitchFamily="18" charset="0"/>
                          <a:cs typeface="Arial" charset="0"/>
                        </a:rPr>
                        <a:t>RES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igh Tower Text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igh Tower Text" pitchFamily="18" charset="0"/>
                          <a:cs typeface="Arial" charset="0"/>
                        </a:rPr>
                        <a:t>Total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igh Tower Text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igh Tower Text" pitchFamily="18" charset="0"/>
                          <a:cs typeface="Arial" charset="0"/>
                        </a:rPr>
                        <a:t>License Suspensions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igh Tower Text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42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704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9624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Text Box 4"/>
          <p:cNvSpPr txBox="1">
            <a:spLocks noChangeArrowheads="1"/>
          </p:cNvSpPr>
          <p:nvPr/>
        </p:nvSpPr>
        <p:spPr bwMode="auto">
          <a:xfrm>
            <a:off x="1219200" y="1643063"/>
            <a:ext cx="693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FFCC00"/>
                </a:solidFill>
              </a:rPr>
              <a:t>2016 Legislation</a:t>
            </a:r>
          </a:p>
        </p:txBody>
      </p:sp>
    </p:spTree>
    <p:extLst>
      <p:ext uri="{BB962C8B-B14F-4D97-AF65-F5344CB8AC3E}">
        <p14:creationId xmlns:p14="http://schemas.microsoft.com/office/powerpoint/2010/main" val="2590719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Overview of 2016 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Legislative Activity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819400"/>
          </a:xfrm>
        </p:spPr>
        <p:txBody>
          <a:bodyPr/>
          <a:lstStyle/>
          <a:p>
            <a:pPr eaLnBrk="1" hangingPunct="1"/>
            <a:r>
              <a:rPr lang="en-US" smtClean="0"/>
              <a:t>1,059 bills sent to Governor Brown</a:t>
            </a:r>
          </a:p>
          <a:p>
            <a:pPr eaLnBrk="1" hangingPunct="1"/>
            <a:r>
              <a:rPr lang="en-US" smtClean="0"/>
              <a:t>Governor signed (or allowed to become law without signature) 900 bills</a:t>
            </a:r>
          </a:p>
          <a:p>
            <a:pPr eaLnBrk="1" hangingPunct="1"/>
            <a:r>
              <a:rPr lang="en-US" smtClean="0"/>
              <a:t>Governor vetoed 159 bills</a:t>
            </a:r>
          </a:p>
          <a:p>
            <a:pPr eaLnBrk="1" hangingPunct="1"/>
            <a:r>
              <a:rPr lang="en-US" smtClean="0"/>
              <a:t>11 bills impacting CalBRE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8768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41011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AB 2330 (Ridley-Thomas)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4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Goes into effect on January 1, 2018.</a:t>
            </a:r>
          </a:p>
          <a:p>
            <a:pPr eaLnBrk="1" hangingPunct="1">
              <a:defRPr/>
            </a:pPr>
            <a:r>
              <a:rPr lang="en-US" dirty="0" smtClean="0"/>
              <a:t>Two main program changes:</a:t>
            </a:r>
          </a:p>
          <a:p>
            <a:pPr lvl="1" eaLnBrk="1" hangingPunct="1">
              <a:defRPr/>
            </a:pPr>
            <a:r>
              <a:rPr lang="en-US" sz="2800" dirty="0" smtClean="0"/>
              <a:t>Petition process for removal of discipline from </a:t>
            </a:r>
            <a:r>
              <a:rPr lang="en-US" sz="2800" dirty="0" err="1" smtClean="0"/>
              <a:t>CalBRE’s</a:t>
            </a:r>
            <a:r>
              <a:rPr lang="en-US" sz="2800" dirty="0" smtClean="0"/>
              <a:t> website.</a:t>
            </a:r>
          </a:p>
          <a:p>
            <a:pPr lvl="1" eaLnBrk="1" hangingPunct="1">
              <a:defRPr/>
            </a:pPr>
            <a:r>
              <a:rPr lang="en-US" sz="2800" dirty="0" smtClean="0"/>
              <a:t>CalBRE tracking of Broker Associates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0813" y="4310063"/>
            <a:ext cx="3557587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58534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2895600"/>
          </a:xfrm>
        </p:spPr>
        <p:txBody>
          <a:bodyPr/>
          <a:lstStyle/>
          <a:p>
            <a:pPr eaLnBrk="1" hangingPunct="1"/>
            <a:endParaRPr lang="en-US" sz="900" b="1" smtClean="0"/>
          </a:p>
          <a:p>
            <a:pPr eaLnBrk="1" hangingPunct="1"/>
            <a:r>
              <a:rPr lang="en-US" smtClean="0"/>
              <a:t>Existing law requires CalBRE to post status of every license on its website;</a:t>
            </a:r>
          </a:p>
          <a:p>
            <a:pPr marL="974725" lvl="2" indent="-411163" eaLnBrk="1" hangingPunct="1"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800" smtClean="0"/>
              <a:t>Including all discipline.</a:t>
            </a:r>
          </a:p>
          <a:p>
            <a:pPr eaLnBrk="1" hangingPunct="1"/>
            <a:r>
              <a:rPr lang="en-US" smtClean="0"/>
              <a:t>Legislation authorizes the Commissioner to set up a petition process to remove license discipline from website.</a:t>
            </a:r>
          </a:p>
        </p:txBody>
      </p:sp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2041525" y="722313"/>
            <a:ext cx="4740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1812925" y="950913"/>
            <a:ext cx="5502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CC00"/>
                </a:solidFill>
              </a:rPr>
              <a:t>AB 2330 (Ridley-Thomas)</a:t>
            </a:r>
          </a:p>
        </p:txBody>
      </p:sp>
    </p:spTree>
    <p:extLst>
      <p:ext uri="{BB962C8B-B14F-4D97-AF65-F5344CB8AC3E}">
        <p14:creationId xmlns:p14="http://schemas.microsoft.com/office/powerpoint/2010/main" val="32649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AB 2330: 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Petition Process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5257800"/>
          </a:xfrm>
        </p:spPr>
        <p:txBody>
          <a:bodyPr/>
          <a:lstStyle/>
          <a:p>
            <a:pPr eaLnBrk="1" hangingPunct="1"/>
            <a:r>
              <a:rPr lang="en-US" smtClean="0"/>
              <a:t>Requirements: </a:t>
            </a:r>
          </a:p>
          <a:p>
            <a:pPr lvl="1" eaLnBrk="1" hangingPunct="1"/>
            <a:r>
              <a:rPr lang="en-US" smtClean="0"/>
              <a:t>Licensees only – not unlicensed or formerly licensed;</a:t>
            </a:r>
          </a:p>
          <a:p>
            <a:pPr lvl="1" eaLnBrk="1" hangingPunct="1"/>
            <a:r>
              <a:rPr lang="en-US" smtClean="0"/>
              <a:t>May petition 10 years after discipline imposed ;</a:t>
            </a:r>
          </a:p>
          <a:p>
            <a:pPr lvl="1" eaLnBrk="1" hangingPunct="1"/>
            <a:r>
              <a:rPr lang="en-US" smtClean="0"/>
              <a:t>Fee and Petition Form to be established by regulation;</a:t>
            </a:r>
          </a:p>
          <a:p>
            <a:pPr lvl="1" eaLnBrk="1" hangingPunct="1"/>
            <a:r>
              <a:rPr lang="en-US" smtClean="0"/>
              <a:t>“licensee provides evidence of rehabilitation indicating that the (website) notice is no longer required in order to prevent a credible risk to the members of the public”.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2350" y="838200"/>
            <a:ext cx="1135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26980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eaLnBrk="1" hangingPunct="1">
              <a:buFont typeface="Wingdings 2" pitchFamily="18" charset="2"/>
              <a:buNone/>
            </a:pPr>
            <a:endParaRPr lang="en-US" sz="700" b="1" smtClean="0"/>
          </a:p>
          <a:p>
            <a:pPr marL="136525" indent="0" eaLnBrk="1" hangingPunct="1"/>
            <a:r>
              <a:rPr lang="en-US" smtClean="0"/>
              <a:t>Regulations under development now.</a:t>
            </a:r>
          </a:p>
          <a:p>
            <a:pPr marL="136525" indent="0" eaLnBrk="1" hangingPunct="1"/>
            <a:r>
              <a:rPr lang="en-US" smtClean="0"/>
              <a:t>Goal:  One petition form, one price, one investigation</a:t>
            </a:r>
            <a:endParaRPr lang="en-US" sz="3300" smtClean="0"/>
          </a:p>
        </p:txBody>
      </p:sp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1222375" y="722313"/>
            <a:ext cx="2054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CC00"/>
                </a:solidFill>
              </a:rPr>
              <a:t>AB 2330</a:t>
            </a:r>
          </a:p>
        </p:txBody>
      </p:sp>
    </p:spTree>
    <p:extLst>
      <p:ext uri="{BB962C8B-B14F-4D97-AF65-F5344CB8AC3E}">
        <p14:creationId xmlns:p14="http://schemas.microsoft.com/office/powerpoint/2010/main" val="2887057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AB 2330: 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Broker Associate Tracking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953000"/>
          </a:xfrm>
        </p:spPr>
        <p:txBody>
          <a:bodyPr/>
          <a:lstStyle/>
          <a:p>
            <a:pPr marL="593725" lvl="2" indent="-457200" eaLnBrk="1" hangingPunct="1">
              <a:buClr>
                <a:srgbClr val="F9F9F9"/>
              </a:buClr>
              <a:buSzPct val="65000"/>
            </a:pPr>
            <a:r>
              <a:rPr lang="en-US" sz="2800" smtClean="0"/>
              <a:t>Existing law requires CalBRE to post status of every license on its website:</a:t>
            </a:r>
          </a:p>
          <a:p>
            <a:pPr marL="1257300" lvl="3" indent="-342900" eaLnBrk="1" hangingPunct="1">
              <a:buClr>
                <a:srgbClr val="F9F9F9"/>
              </a:buClr>
            </a:pPr>
            <a:r>
              <a:rPr lang="en-US" sz="2800" smtClean="0"/>
              <a:t>Including identifying salespersons affiliated with a broker.</a:t>
            </a:r>
          </a:p>
          <a:p>
            <a:pPr marL="622300" lvl="1" indent="-457200" eaLnBrk="1" hangingPunct="1">
              <a:buClr>
                <a:srgbClr val="F9F9F9"/>
              </a:buClr>
              <a:buSzPct val="65000"/>
            </a:pPr>
            <a:r>
              <a:rPr lang="en-US" sz="2800" smtClean="0"/>
              <a:t>Legislation will require responsible brokers to notify CalBRE regarding brokers associated with and acting as salespersons for them;</a:t>
            </a:r>
          </a:p>
          <a:p>
            <a:pPr marL="577850" indent="-457200" eaLnBrk="1" hangingPunct="1"/>
            <a:r>
              <a:rPr lang="en-US" smtClean="0"/>
              <a:t>Regulations under development;</a:t>
            </a:r>
          </a:p>
          <a:p>
            <a:pPr marL="577850" indent="-457200" eaLnBrk="1" hangingPunct="1"/>
            <a:r>
              <a:rPr lang="en-US" smtClean="0"/>
              <a:t>Forms are being created;</a:t>
            </a:r>
          </a:p>
        </p:txBody>
      </p:sp>
    </p:spTree>
    <p:extLst>
      <p:ext uri="{BB962C8B-B14F-4D97-AF65-F5344CB8AC3E}">
        <p14:creationId xmlns:p14="http://schemas.microsoft.com/office/powerpoint/2010/main" val="42114274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/>
          <p:cNvPicPr preferRelativeResize="0">
            <a:picLocks noChangeAspect="1" noChangeArrowheads="1"/>
          </p:cNvPicPr>
          <p:nvPr/>
        </p:nvPicPr>
        <p:blipFill>
          <a:blip r:embed="rId3" cstate="print"/>
          <a:srcRect r="-10770" b="-14285"/>
          <a:stretch>
            <a:fillRect/>
          </a:stretch>
        </p:blipFill>
        <p:spPr bwMode="auto">
          <a:xfrm>
            <a:off x="7217468" y="228600"/>
            <a:ext cx="1828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0850" y="304800"/>
            <a:ext cx="8305800" cy="3886200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3600" b="1" cap="all" dirty="0" smtClean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B</a:t>
            </a: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UREAU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of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R</a:t>
            </a: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eal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E</a:t>
            </a: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state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54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Operations Report</a:t>
            </a:r>
            <a:r>
              <a:rPr lang="en-US" sz="6600" b="1" cap="all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557713"/>
            <a:ext cx="1676400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1204" name="Text Box 8"/>
          <p:cNvSpPr txBox="1">
            <a:spLocks noChangeArrowheads="1"/>
          </p:cNvSpPr>
          <p:nvPr/>
        </p:nvSpPr>
        <p:spPr bwMode="auto">
          <a:xfrm>
            <a:off x="3429000" y="4191000"/>
            <a:ext cx="464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1205" name="Text Box 9"/>
          <p:cNvSpPr txBox="1">
            <a:spLocks noChangeArrowheads="1"/>
          </p:cNvSpPr>
          <p:nvPr/>
        </p:nvSpPr>
        <p:spPr bwMode="auto">
          <a:xfrm>
            <a:off x="2931099" y="4525532"/>
            <a:ext cx="52870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Daniel Sandri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Chief Deputy Commissioner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45292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22725"/>
          </a:xfrm>
        </p:spPr>
        <p:txBody>
          <a:bodyPr/>
          <a:lstStyle/>
          <a:p>
            <a:pPr marL="577850" indent="-457200" eaLnBrk="1" hangingPunct="1">
              <a:defRPr/>
            </a:pPr>
            <a:r>
              <a:rPr lang="en-US" dirty="0"/>
              <a:t>“Broker Associate” is defined to be a broker who is under contract to work as a salesperson for another broker;</a:t>
            </a:r>
          </a:p>
          <a:p>
            <a:pPr marL="577850" indent="-457200" eaLnBrk="1" hangingPunct="1">
              <a:defRPr/>
            </a:pPr>
            <a:r>
              <a:rPr lang="en-US" dirty="0"/>
              <a:t>HOWEVER: A broker is not statutorily limited to working for just one broker.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AB 2330: 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Broker Associate Tracking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60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AB 1650 (Frazer): 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License ID Disclosure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458200" cy="4313238"/>
          </a:xfrm>
        </p:spPr>
        <p:txBody>
          <a:bodyPr/>
          <a:lstStyle/>
          <a:p>
            <a:pPr eaLnBrk="1" hangingPunct="1"/>
            <a:r>
              <a:rPr lang="en-US" smtClean="0"/>
              <a:t>Revisiting the “First Point of Contact Solicitations”</a:t>
            </a:r>
          </a:p>
          <a:p>
            <a:pPr eaLnBrk="1" hangingPunct="1"/>
            <a:r>
              <a:rPr lang="en-US" smtClean="0"/>
              <a:t>Regulations under development</a:t>
            </a:r>
          </a:p>
          <a:p>
            <a:pPr eaLnBrk="1" hangingPunct="1"/>
            <a:r>
              <a:rPr lang="en-US" smtClean="0"/>
              <a:t>License ID now required for print and electronic media ads, certain “for sale” sign uses, and classified rental ads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932363"/>
            <a:ext cx="243840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33986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SB 1196 (Hill): 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Guilty Plea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819400"/>
          </a:xfrm>
        </p:spPr>
        <p:txBody>
          <a:bodyPr/>
          <a:lstStyle/>
          <a:p>
            <a:pPr eaLnBrk="1" hangingPunct="1"/>
            <a:r>
              <a:rPr lang="en-US" smtClean="0"/>
              <a:t>B&amp;P §10177(b)(2) added</a:t>
            </a:r>
          </a:p>
          <a:p>
            <a:pPr eaLnBrk="1" hangingPunct="1"/>
            <a:r>
              <a:rPr lang="en-US" smtClean="0"/>
              <a:t>Goal: Empower Real Estate Commissioner to suspend a licensee where he or she enters guilty plea in federal case, but sentencing will be delayed</a:t>
            </a:r>
          </a:p>
          <a:p>
            <a:pPr eaLnBrk="1" hangingPunct="1"/>
            <a:r>
              <a:rPr lang="en-US" smtClean="0"/>
              <a:t>Intended for very limited use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6300" y="16002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05496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SB 710 (</a:t>
            </a:r>
            <a:r>
              <a:rPr lang="en-US" dirty="0" err="1" smtClean="0">
                <a:solidFill>
                  <a:srgbClr val="FFC000"/>
                </a:solidFill>
              </a:rPr>
              <a:t>Galgiani</a:t>
            </a:r>
            <a:r>
              <a:rPr lang="en-US" dirty="0" smtClean="0">
                <a:solidFill>
                  <a:srgbClr val="FFC000"/>
                </a:solidFill>
              </a:rPr>
              <a:t>):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Team Names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/>
          <a:lstStyle/>
          <a:p>
            <a:pPr marL="909638" lvl="1" indent="-468313" eaLnBrk="1" hangingPunct="1">
              <a:defRPr/>
            </a:pPr>
            <a:r>
              <a:rPr lang="en-US" sz="2600" dirty="0"/>
              <a:t>Existing law permits use of team names provided:</a:t>
            </a:r>
          </a:p>
          <a:p>
            <a:pPr marL="1371600" lvl="2" indent="-457200" eaLnBrk="1" hangingPunct="1">
              <a:defRPr/>
            </a:pPr>
            <a:r>
              <a:rPr lang="en-US" sz="2400" dirty="0"/>
              <a:t>The name is used by two or more real estate licensees;</a:t>
            </a:r>
          </a:p>
          <a:p>
            <a:pPr marL="1371600" lvl="2" indent="-457200" eaLnBrk="1" hangingPunct="1">
              <a:defRPr/>
            </a:pPr>
            <a:r>
              <a:rPr lang="en-US" sz="2400" dirty="0"/>
              <a:t>The licensees represent themselves to the public as being part of a team, group or association;</a:t>
            </a:r>
          </a:p>
          <a:p>
            <a:pPr marL="1371600" lvl="2" indent="-457200" eaLnBrk="1" hangingPunct="1">
              <a:defRPr/>
            </a:pPr>
            <a:r>
              <a:rPr lang="en-US" sz="2400" dirty="0"/>
              <a:t>The name includes the surname of at least one of the licensee members of the team, group or association;</a:t>
            </a:r>
          </a:p>
          <a:p>
            <a:pPr marL="457200" lvl="1" indent="0"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0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600" dirty="0">
                <a:solidFill>
                  <a:srgbClr val="FFC000"/>
                </a:solidFill>
              </a:rPr>
              <a:t>SB 710 </a:t>
            </a:r>
            <a:r>
              <a:rPr lang="en-US" sz="3600" dirty="0">
                <a:solidFill>
                  <a:srgbClr val="FFC000"/>
                </a:solidFill>
              </a:rPr>
              <a:t>(Continued)</a:t>
            </a:r>
            <a:r>
              <a:rPr lang="en-US" sz="5400" dirty="0">
                <a:solidFill>
                  <a:srgbClr val="FFC000"/>
                </a:solidFill>
              </a:rPr>
              <a:t/>
            </a:r>
            <a:br>
              <a:rPr lang="en-US" sz="5400" dirty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43050" lvl="2" indent="-511175" eaLnBrk="1" hangingPunct="1"/>
            <a:r>
              <a:rPr lang="en-US" sz="2800" smtClean="0"/>
              <a:t>The name does not include or suggest real estate broker, real estate brokerage, broker or brokerage;</a:t>
            </a:r>
          </a:p>
          <a:p>
            <a:pPr marL="1543050" lvl="2" indent="-511175" eaLnBrk="1" hangingPunct="1"/>
            <a:r>
              <a:rPr lang="en-US" sz="2800" smtClean="0"/>
              <a:t>Identifies the responsible broker</a:t>
            </a:r>
            <a:endParaRPr lang="en-US" sz="2800" b="1" smtClean="0"/>
          </a:p>
          <a:p>
            <a:pPr marL="1042988" lvl="1" indent="-457200" eaLnBrk="1" hangingPunct="1"/>
            <a:r>
              <a:rPr lang="en-US" sz="2800" smtClean="0"/>
              <a:t>Legislation revises the definition of responsible broker to mean broker’s name </a:t>
            </a:r>
            <a:r>
              <a:rPr lang="en-US" sz="2800" u="sng" smtClean="0"/>
              <a:t>or</a:t>
            </a:r>
            <a:r>
              <a:rPr lang="en-US" sz="2800" smtClean="0"/>
              <a:t> broker’s name and CalBRE license number.</a:t>
            </a:r>
          </a:p>
        </p:txBody>
      </p:sp>
    </p:spTree>
    <p:extLst>
      <p:ext uri="{BB962C8B-B14F-4D97-AF65-F5344CB8AC3E}">
        <p14:creationId xmlns:p14="http://schemas.microsoft.com/office/powerpoint/2010/main" val="35579952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AB 1381 (Weber):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Exemption from Real Estate Law for Outdoor Advertisers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457200" y="3433763"/>
            <a:ext cx="8229600" cy="30432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Existing law requires broker’s license for buying/selling or leasing/renting of real property for another in expectation of compensation;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Legislation exempts certain outdoor advertising representatives;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New Section: 10133.45</a:t>
            </a:r>
          </a:p>
        </p:txBody>
      </p:sp>
      <p:pic>
        <p:nvPicPr>
          <p:cNvPr id="63491" name="Picture 5" descr="C:\Users\dkehew\AppData\Local\Microsoft\Windows\Temporary Internet Files\Content.IE5\JLC3MRGZ\blockpage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11" descr="C:\Users\dkehew\AppData\Local\Microsoft\Windows\Temporary Internet Files\Content.IE5\24QLOYUZ\blockpage[2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12" descr="C:\Users\dkehew\AppData\Local\Microsoft\Windows\Temporary Internet Files\Content.IE5\OTYXV31V\blockpage[2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22" descr="C:\Users\dkehew\AppData\Local\Microsoft\Windows\Temporary Internet Files\Content.IE5\24QLOYUZ\LOU_DOBBS_BILLBOARD_SUNSET_BOULEVARD_HOLLYWOOD_PATRICE_RAUNET_PHOTOGRAPHY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5257800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68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C000"/>
                </a:solidFill>
              </a:rPr>
              <a:t>AB 1381 </a:t>
            </a:r>
            <a:r>
              <a:rPr lang="en-US" sz="3200" dirty="0">
                <a:solidFill>
                  <a:srgbClr val="FFC000"/>
                </a:solidFill>
              </a:rPr>
              <a:t>(Continued</a:t>
            </a:r>
            <a:r>
              <a:rPr lang="en-US" sz="3200" dirty="0" smtClean="0">
                <a:solidFill>
                  <a:srgbClr val="FFC000"/>
                </a:solidFill>
              </a:rPr>
              <a:t>)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eaLnBrk="1" hangingPunct="1"/>
            <a:r>
              <a:rPr lang="en-US" sz="2600" smtClean="0"/>
              <a:t>Outdoor advertising representative defined as:</a:t>
            </a:r>
          </a:p>
          <a:p>
            <a:pPr lvl="2" eaLnBrk="1" hangingPunct="1"/>
            <a:r>
              <a:rPr lang="en-US" sz="2400" smtClean="0"/>
              <a:t>An employee of a corporation, LLC, or partnership;</a:t>
            </a:r>
          </a:p>
          <a:p>
            <a:pPr lvl="2" eaLnBrk="1" hangingPunct="1"/>
            <a:r>
              <a:rPr lang="en-US" sz="2400" smtClean="0"/>
              <a:t>The employer holds a CalTrans license to engage in the business of outdoor advertising;</a:t>
            </a:r>
          </a:p>
          <a:p>
            <a:pPr lvl="2" eaLnBrk="1" hangingPunct="1"/>
            <a:r>
              <a:rPr lang="en-US" sz="2400" smtClean="0"/>
              <a:t>The employee arranges for the lease/transfer of real property for his or her employer;</a:t>
            </a:r>
          </a:p>
          <a:p>
            <a:pPr lvl="2" eaLnBrk="1" hangingPunct="1"/>
            <a:r>
              <a:rPr lang="en-US" sz="2400" smtClean="0"/>
              <a:t>The real estate transaction is solely for the placement of, access to, or operation of an advertising display;</a:t>
            </a:r>
          </a:p>
          <a:p>
            <a:pPr lvl="2" eaLnBrk="1" hangingPunct="1"/>
            <a:r>
              <a:rPr lang="en-US" sz="2400" smtClean="0"/>
              <a:t>Specified liability insurance in place</a:t>
            </a:r>
          </a:p>
        </p:txBody>
      </p:sp>
    </p:spTree>
    <p:extLst>
      <p:ext uri="{BB962C8B-B14F-4D97-AF65-F5344CB8AC3E}">
        <p14:creationId xmlns:p14="http://schemas.microsoft.com/office/powerpoint/2010/main" val="34150546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4088"/>
            <a:ext cx="8610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AB 685 (Irwin): 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Real Estate Law “Clean-up”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667000"/>
          </a:xfrm>
        </p:spPr>
        <p:txBody>
          <a:bodyPr/>
          <a:lstStyle/>
          <a:p>
            <a:pPr eaLnBrk="1" hangingPunct="1"/>
            <a:r>
              <a:rPr lang="en-US" smtClean="0"/>
              <a:t>“Sales</a:t>
            </a:r>
            <a:r>
              <a:rPr lang="en-US" b="1" i="1" smtClean="0"/>
              <a:t>man</a:t>
            </a:r>
            <a:r>
              <a:rPr lang="en-US" smtClean="0"/>
              <a:t>” – Gone!</a:t>
            </a:r>
          </a:p>
          <a:p>
            <a:pPr eaLnBrk="1" hangingPunct="1"/>
            <a:r>
              <a:rPr lang="en-US" smtClean="0"/>
              <a:t>Nothing substantive, but many sections with small changes you may spot.</a:t>
            </a: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1338" y="4191000"/>
            <a:ext cx="2938462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77560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AB 73 (Waldron): 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Removing Required Disclosure of HIV/AIDS Situations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457200" y="2789238"/>
            <a:ext cx="8229600" cy="4221162"/>
          </a:xfrm>
        </p:spPr>
        <p:txBody>
          <a:bodyPr/>
          <a:lstStyle/>
          <a:p>
            <a:pPr eaLnBrk="1" hangingPunct="1"/>
            <a:r>
              <a:rPr lang="en-US" smtClean="0"/>
              <a:t>Went into effect on September 24, 2016;</a:t>
            </a:r>
          </a:p>
          <a:p>
            <a:pPr eaLnBrk="1" hangingPunct="1"/>
            <a:r>
              <a:rPr lang="en-US" smtClean="0"/>
              <a:t>Relates to prior Civil Code requirements of disclosure about prior occupant’s HIV-positive status or death from AIDS-related complications</a:t>
            </a:r>
          </a:p>
        </p:txBody>
      </p:sp>
    </p:spTree>
    <p:extLst>
      <p:ext uri="{BB962C8B-B14F-4D97-AF65-F5344CB8AC3E}">
        <p14:creationId xmlns:p14="http://schemas.microsoft.com/office/powerpoint/2010/main" val="3140895308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SB 1150 (Leno): 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Mortgage Successors in Interest Assuming Deceased’s Mortgage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/>
          <a:lstStyle/>
          <a:p>
            <a:pPr eaLnBrk="1" hangingPunct="1"/>
            <a:r>
              <a:rPr lang="en-US" smtClean="0"/>
              <a:t>Prevents a mortgage servicer from foreclosing where:</a:t>
            </a:r>
          </a:p>
          <a:p>
            <a:pPr lvl="1" eaLnBrk="1" hangingPunct="1"/>
            <a:r>
              <a:rPr lang="en-US" smtClean="0"/>
              <a:t>Original borrower died;</a:t>
            </a:r>
          </a:p>
          <a:p>
            <a:pPr lvl="1" eaLnBrk="1" hangingPunct="1"/>
            <a:r>
              <a:rPr lang="en-US" smtClean="0"/>
              <a:t>Borrower’s “successor in interest” documents to servicer his/her status, and interest in assuming the loan or some foreclosure alternative loan.</a:t>
            </a:r>
          </a:p>
        </p:txBody>
      </p:sp>
    </p:spTree>
    <p:extLst>
      <p:ext uri="{BB962C8B-B14F-4D97-AF65-F5344CB8AC3E}">
        <p14:creationId xmlns:p14="http://schemas.microsoft.com/office/powerpoint/2010/main" val="348323485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lIns="45720" tIns="0" rIns="45720" bIns="0" anchor="t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Financial Statistics</a:t>
            </a:r>
            <a:br>
              <a:rPr lang="en-US" sz="48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r>
              <a:rPr lang="en-US" sz="44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FY 2016-201</a:t>
            </a:r>
            <a:r>
              <a:rPr lang="en-US" sz="3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7</a:t>
            </a:r>
            <a:r>
              <a:rPr lang="en-US" sz="50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High Tower Text" pitchFamily="18" charset="0"/>
              </a:rPr>
              <a:t/>
            </a:r>
            <a:br>
              <a:rPr lang="en-US" sz="50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High Tower Text" pitchFamily="18" charset="0"/>
              </a:rPr>
            </a:br>
            <a:endParaRPr lang="en-US" sz="50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High Tower Text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572354"/>
              </p:ext>
            </p:extLst>
          </p:nvPr>
        </p:nvGraphicFramePr>
        <p:xfrm>
          <a:off x="304800" y="2422526"/>
          <a:ext cx="8534400" cy="390207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{3B4B98B0-60AC-42C2-AFA5-B58CD77FA1E5}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0836">
                <a:tc gridSpan="5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FIVE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</a:rPr>
                        <a:t> OFFICES/ EXAM CENTERS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483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SACRAMENTO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OAKLAND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FRESNO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LOS ANGELES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SAN DIEGO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400">
                <a:tc gridSpan="5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838200" y="1752600"/>
            <a:ext cx="800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FFFF"/>
                </a:solidFill>
                <a:latin typeface="Book Antiqua" pitchFamily="18" charset="0"/>
              </a:rPr>
              <a:t>$</a:t>
            </a:r>
            <a:r>
              <a:rPr lang="en-US" sz="3600" b="1" dirty="0" smtClean="0">
                <a:solidFill>
                  <a:srgbClr val="FFFFFF"/>
                </a:solidFill>
                <a:latin typeface="Book Antiqua" pitchFamily="18" charset="0"/>
              </a:rPr>
              <a:t>54.4 </a:t>
            </a:r>
            <a:r>
              <a:rPr lang="en-US" sz="3600" b="1" dirty="0">
                <a:solidFill>
                  <a:srgbClr val="FFFFFF"/>
                </a:solidFill>
                <a:latin typeface="Book Antiqua" pitchFamily="18" charset="0"/>
              </a:rPr>
              <a:t>MILLION BUDGET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093193"/>
              </p:ext>
            </p:extLst>
          </p:nvPr>
        </p:nvGraphicFramePr>
        <p:xfrm>
          <a:off x="304800" y="4729823"/>
          <a:ext cx="8534400" cy="1518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FY 2015-2016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99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Expenditures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$51,238,695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37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Revenues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$51,569,913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966476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CalBRE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– Legal Affairs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algn="ctr" eaLnBrk="1" hangingPunct="1">
              <a:buFont typeface="Wingdings 2" pitchFamily="18" charset="2"/>
              <a:buNone/>
            </a:pPr>
            <a:endParaRPr lang="en-US" smtClean="0"/>
          </a:p>
          <a:p>
            <a:pPr marL="136525" indent="0" algn="ctr" eaLnBrk="1" hangingPunct="1">
              <a:buFont typeface="Wingdings 2" pitchFamily="18" charset="2"/>
              <a:buNone/>
            </a:pPr>
            <a:endParaRPr lang="en-US" smtClean="0"/>
          </a:p>
          <a:p>
            <a:pPr marL="136525" indent="0" algn="ctr" eaLnBrk="1" hangingPunct="1">
              <a:buFont typeface="Wingdings 2" pitchFamily="18" charset="2"/>
              <a:buNone/>
            </a:pPr>
            <a:r>
              <a:rPr lang="en-US" sz="4000" smtClean="0">
                <a:solidFill>
                  <a:srgbClr val="FFC000"/>
                </a:solidFill>
              </a:rPr>
              <a:t>Court Decisions</a:t>
            </a:r>
          </a:p>
        </p:txBody>
      </p:sp>
    </p:spTree>
    <p:extLst>
      <p:ext uri="{BB962C8B-B14F-4D97-AF65-F5344CB8AC3E}">
        <p14:creationId xmlns:p14="http://schemas.microsoft.com/office/powerpoint/2010/main" val="16394555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pPr marL="136525" indent="0" eaLnBrk="1" hangingPunct="1">
              <a:spcAft>
                <a:spcPts val="1800"/>
              </a:spcAft>
              <a:buFont typeface="Wingdings 2" pitchFamily="18" charset="2"/>
              <a:buNone/>
            </a:pPr>
            <a:r>
              <a:rPr lang="en-US" i="1" smtClean="0"/>
              <a:t>Horiike v. Coldwell Banker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California Supreme Court, Case No. S218734</a:t>
            </a:r>
          </a:p>
          <a:p>
            <a:pPr marL="136525" indent="0" eaLnBrk="1" hangingPunct="1"/>
            <a:r>
              <a:rPr lang="en-US" smtClean="0"/>
              <a:t>  Decided November 21, 2016;</a:t>
            </a:r>
          </a:p>
          <a:p>
            <a:pPr marL="136525" indent="0" eaLnBrk="1" hangingPunct="1"/>
            <a:r>
              <a:rPr lang="en-US" smtClean="0"/>
              <a:t>  Case addresses residential dual agency and scope/extent of agent’s fiduciary duty;</a:t>
            </a:r>
          </a:p>
          <a:p>
            <a:pPr marL="136525" indent="0" eaLnBrk="1" hangingPunct="1"/>
            <a:r>
              <a:rPr lang="en-US" smtClean="0"/>
              <a:t>  Representation</a:t>
            </a:r>
          </a:p>
          <a:p>
            <a:pPr marL="914400" lvl="1" indent="-457200" eaLnBrk="1" hangingPunct="1"/>
            <a:r>
              <a:rPr lang="en-US" smtClean="0"/>
              <a:t>Buyer’s agent was salesperson Chizuko Namba;</a:t>
            </a:r>
          </a:p>
          <a:p>
            <a:pPr marL="914400" lvl="1" indent="-457200" eaLnBrk="1" hangingPunct="1"/>
            <a:r>
              <a:rPr lang="en-US" smtClean="0"/>
              <a:t>Seller’s agent was salesperson Chris Cortazzo;</a:t>
            </a:r>
          </a:p>
          <a:p>
            <a:pPr marL="914400" lvl="1" indent="-457200" eaLnBrk="1" hangingPunct="1"/>
            <a:r>
              <a:rPr lang="en-US" smtClean="0"/>
              <a:t>Both agents were employed by Coldwell Banker, but served on different teams and worked out of different offices.</a:t>
            </a:r>
          </a:p>
          <a:p>
            <a:pPr marL="136525" indent="0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53411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marL="136525" indent="0" eaLnBrk="1" hangingPunct="1">
              <a:buFont typeface="Wingdings 2" pitchFamily="18" charset="2"/>
              <a:buNone/>
            </a:pPr>
            <a:r>
              <a:rPr lang="en-US" i="1" smtClean="0"/>
              <a:t>Horiike v. Coldwell Banker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California Supreme Court, Case No. S218734</a:t>
            </a:r>
          </a:p>
          <a:p>
            <a:pPr marL="136525" indent="0" eaLnBrk="1" hangingPunct="1">
              <a:buFont typeface="Wingdings 2" pitchFamily="18" charset="2"/>
              <a:buNone/>
            </a:pPr>
            <a:endParaRPr lang="en-US" sz="1000" smtClean="0"/>
          </a:p>
          <a:p>
            <a:pPr marL="136525" indent="0" eaLnBrk="1" hangingPunct="1"/>
            <a:r>
              <a:rPr lang="en-US" sz="2600" smtClean="0"/>
              <a:t>  Mr. Horiike thought he was buying a 15,000 square foot house in Malibu only to find out that the living space totaled approximately 9,434 square feet;</a:t>
            </a:r>
          </a:p>
          <a:p>
            <a:pPr marL="136525" indent="0" eaLnBrk="1" hangingPunct="1"/>
            <a:r>
              <a:rPr lang="en-US" sz="2600" smtClean="0"/>
              <a:t>  Seller’s agent never reported discrepancy;</a:t>
            </a:r>
          </a:p>
          <a:p>
            <a:pPr marL="136525" indent="0" eaLnBrk="1" hangingPunct="1"/>
            <a:r>
              <a:rPr lang="en-US" sz="2400" smtClean="0"/>
              <a:t>  Crux of dispute is whether seller’s agent had a duty to Mr. Horiike (the buyer) to report discrepancy;</a:t>
            </a:r>
          </a:p>
          <a:p>
            <a:pPr marL="136525" indent="0" eaLnBrk="1" hangingPunct="1">
              <a:buFont typeface="Wingdings 2" pitchFamily="18" charset="2"/>
              <a:buNone/>
            </a:pPr>
            <a:endParaRPr lang="en-US" sz="2600" smtClean="0"/>
          </a:p>
        </p:txBody>
      </p:sp>
    </p:spTree>
    <p:extLst>
      <p:ext uri="{BB962C8B-B14F-4D97-AF65-F5344CB8AC3E}">
        <p14:creationId xmlns:p14="http://schemas.microsoft.com/office/powerpoint/2010/main" val="3486635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marL="136525" indent="0" eaLnBrk="1" hangingPunct="1">
              <a:buFont typeface="Wingdings 2" pitchFamily="18" charset="2"/>
              <a:buNone/>
            </a:pPr>
            <a:r>
              <a:rPr lang="en-US" i="1" smtClean="0"/>
              <a:t>Horiike v. Coldwell Banker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California Supreme Court, Case No. S218734</a:t>
            </a:r>
          </a:p>
          <a:p>
            <a:pPr marL="136525" indent="0" eaLnBrk="1" hangingPunct="1">
              <a:buFont typeface="Wingdings 2" pitchFamily="18" charset="2"/>
              <a:buNone/>
            </a:pPr>
            <a:endParaRPr lang="en-US" sz="1000" smtClean="0"/>
          </a:p>
          <a:p>
            <a:pPr marL="136525" indent="0" eaLnBrk="1" hangingPunct="1"/>
            <a:r>
              <a:rPr lang="en-US" sz="2600" smtClean="0"/>
              <a:t>  Coldwell Banker argued no duty because separate agents on separate teams from separate offices;</a:t>
            </a:r>
          </a:p>
          <a:p>
            <a:pPr marL="136525" indent="0" eaLnBrk="1" hangingPunct="1"/>
            <a:r>
              <a:rPr lang="en-US" sz="2600" smtClean="0"/>
              <a:t>  Mr. Horiike argued Coldwell Banker by definition was a dual agent and its duty as broker carried over to its salespersons;</a:t>
            </a:r>
          </a:p>
          <a:p>
            <a:pPr marL="136525" indent="0" eaLnBrk="1" hangingPunct="1"/>
            <a:r>
              <a:rPr lang="en-US" smtClean="0"/>
              <a:t>  Supreme Court held seller’s agent owed a fiduciary duty to the buyer.</a:t>
            </a:r>
            <a:endParaRPr lang="en-US" sz="2600" smtClean="0"/>
          </a:p>
        </p:txBody>
      </p:sp>
    </p:spTree>
    <p:extLst>
      <p:ext uri="{BB962C8B-B14F-4D97-AF65-F5344CB8AC3E}">
        <p14:creationId xmlns:p14="http://schemas.microsoft.com/office/powerpoint/2010/main" val="3076273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545335"/>
            <a:ext cx="5257800" cy="97866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5400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Audits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267" name="TextBox 5"/>
          <p:cNvSpPr txBox="1">
            <a:spLocks noChangeArrowheads="1"/>
          </p:cNvSpPr>
          <p:nvPr/>
        </p:nvSpPr>
        <p:spPr bwMode="auto">
          <a:xfrm>
            <a:off x="4191000" y="5522893"/>
            <a:ext cx="495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Daniel </a:t>
            </a:r>
            <a:r>
              <a:rPr lang="en-US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Sandri</a:t>
            </a:r>
          </a:p>
          <a:p>
            <a:pPr>
              <a:defRPr/>
            </a:pPr>
            <a:r>
              <a:rPr lang="en-US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Chief </a:t>
            </a:r>
            <a:r>
              <a:rPr lang="en-US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Deputy Commissioner</a:t>
            </a:r>
            <a:endParaRPr lang="en-US" alt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92164" name="Picture 2" descr="C:\Users\dsandri\AppData\Local\Microsoft\Windows\Temporary Internet Files\Content.Outlook\PWA4ON8C\CalBRE_Logo_HiRes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2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54864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4227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Shortage Findings of Audits Completed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47815"/>
              </p:ext>
            </p:extLst>
          </p:nvPr>
        </p:nvGraphicFramePr>
        <p:xfrm>
          <a:off x="381000" y="1703070"/>
          <a:ext cx="8382000" cy="4773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57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1/1</a:t>
                      </a:r>
                      <a:r>
                        <a:rPr lang="en-US" sz="2800" baseline="0" dirty="0" smtClean="0"/>
                        <a:t> – 12/31</a:t>
                      </a:r>
                    </a:p>
                    <a:p>
                      <a:pPr algn="ctr"/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2015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1/1</a:t>
                      </a:r>
                      <a:r>
                        <a:rPr lang="en-US" sz="2800" baseline="0" dirty="0" smtClean="0"/>
                        <a:t> – 12/31</a:t>
                      </a:r>
                    </a:p>
                    <a:p>
                      <a:pPr algn="ctr"/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2016</a:t>
                      </a:r>
                      <a:endParaRPr lang="en-US" sz="28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79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 Audits Completed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2800" dirty="0" smtClean="0"/>
                        <a:t>607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585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116">
                <a:tc>
                  <a:txBody>
                    <a:bodyPr/>
                    <a:lstStyle/>
                    <a:p>
                      <a:r>
                        <a:rPr lang="en-US" sz="2800" baseline="0" dirty="0" smtClean="0"/>
                        <a:t>Total $ Shortage</a:t>
                      </a:r>
                      <a:endParaRPr lang="en-US" sz="28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$13.87 million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$8.46 million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4116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% Audits with Shortage</a:t>
                      </a:r>
                      <a:endParaRPr lang="en-US" sz="2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36.2%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32.5%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4116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#(%) with $10K+ Shortage</a:t>
                      </a:r>
                      <a:endParaRPr lang="en-US" sz="2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77 (12.7)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67 (11.5)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80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8800" y="381000"/>
            <a:ext cx="73152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What Audits is Seeing</a:t>
            </a:r>
            <a:endParaRPr lang="en-US" dirty="0" smtClean="0">
              <a:effectLst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648200"/>
          </a:xfrm>
        </p:spPr>
        <p:txBody>
          <a:bodyPr/>
          <a:lstStyle/>
          <a:p>
            <a:pPr marL="136525" indent="0" eaLnBrk="1" hangingPunct="1">
              <a:buFont typeface="Wingdings 2" pitchFamily="18" charset="2"/>
              <a:buNone/>
            </a:pPr>
            <a:r>
              <a:rPr lang="en-US" altLang="en-US" sz="3200" b="1" dirty="0" smtClean="0"/>
              <a:t>We continue to find:</a:t>
            </a:r>
          </a:p>
          <a:p>
            <a:pPr marL="136525" indent="0" eaLnBrk="1" hangingPunct="1"/>
            <a:r>
              <a:rPr lang="en-US" altLang="en-US" sz="3200" b="1" dirty="0" smtClean="0"/>
              <a:t> Trust Fund Shortages on PM, BE audits</a:t>
            </a:r>
          </a:p>
          <a:p>
            <a:pPr marL="915988" eaLnBrk="1" hangingPunct="1">
              <a:buFont typeface="Wingdings" panose="05000000000000000000" pitchFamily="2" charset="2"/>
              <a:buChar char="v"/>
            </a:pPr>
            <a:r>
              <a:rPr lang="en-US" altLang="en-US" sz="3200" b="1" dirty="0" smtClean="0"/>
              <a:t>42% of PM audits</a:t>
            </a:r>
          </a:p>
          <a:p>
            <a:pPr marL="915988" eaLnBrk="1" hangingPunct="1">
              <a:buFont typeface="Wingdings" panose="05000000000000000000" pitchFamily="2" charset="2"/>
              <a:buChar char="v"/>
            </a:pPr>
            <a:r>
              <a:rPr lang="en-US" altLang="en-US" sz="3200" b="1" dirty="0" smtClean="0"/>
              <a:t>44% of BE audits</a:t>
            </a:r>
          </a:p>
          <a:p>
            <a:pPr marL="136525" indent="0" eaLnBrk="1" hangingPunct="1"/>
            <a:r>
              <a:rPr lang="en-US" altLang="en-US" sz="3200" b="1" dirty="0" smtClean="0"/>
              <a:t> Lack of Broker oversight</a:t>
            </a:r>
          </a:p>
          <a:p>
            <a:pPr marL="136525" indent="0" eaLnBrk="1" hangingPunct="1"/>
            <a:r>
              <a:rPr lang="en-US" altLang="en-US" sz="3200" b="1" dirty="0" smtClean="0"/>
              <a:t> Advance Fee Violations</a:t>
            </a:r>
          </a:p>
          <a:p>
            <a:pPr marL="136525" indent="0" eaLnBrk="1" hangingPunct="1"/>
            <a:r>
              <a:rPr lang="en-US" altLang="en-US" sz="3200" b="1" dirty="0" smtClean="0"/>
              <a:t> Falsification of bank records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2700" y="0"/>
            <a:ext cx="2501900" cy="125095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24258029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7" name="Rectangle 5"/>
          <p:cNvSpPr>
            <a:spLocks noGrp="1"/>
          </p:cNvSpPr>
          <p:nvPr>
            <p:ph type="title" idx="4294967295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What Audits is Doing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68475"/>
            <a:ext cx="8229600" cy="4479925"/>
          </a:xfrm>
        </p:spPr>
        <p:txBody>
          <a:bodyPr/>
          <a:lstStyle/>
          <a:p>
            <a:pPr marL="136525" indent="0" eaLnBrk="1" hangingPunct="1">
              <a:buFont typeface="Wingdings 2" pitchFamily="18" charset="2"/>
              <a:buNone/>
            </a:pPr>
            <a:r>
              <a:rPr lang="en-US" altLang="en-US" sz="3200" b="1" dirty="0" smtClean="0"/>
              <a:t>Investigative Audits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en-US" altLang="en-US" sz="3200" b="1" dirty="0" smtClean="0"/>
              <a:t>Property Management and Broker Escrow Audits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en-US" altLang="en-US" sz="3200" b="1" dirty="0" smtClean="0"/>
              <a:t>Follow-up Audits Pursuant to Legal Case</a:t>
            </a:r>
          </a:p>
          <a:p>
            <a:pPr marL="454025" indent="-339725" eaLnBrk="1" hangingPunct="1">
              <a:buFont typeface="Wingdings 2" pitchFamily="18" charset="2"/>
              <a:buNone/>
            </a:pPr>
            <a:r>
              <a:rPr lang="en-US" altLang="en-US" sz="3200" b="1" dirty="0" smtClean="0"/>
              <a:t>Restricted Licensee Audits – Results from 45 Completed:</a:t>
            </a:r>
          </a:p>
          <a:p>
            <a:pPr marL="742950" lvl="1" indent="-285750" eaLnBrk="1" hangingPunct="1"/>
            <a:r>
              <a:rPr lang="en-US" altLang="en-US" sz="2800" b="1" dirty="0" smtClean="0"/>
              <a:t>Trust Fund Shortages: 20</a:t>
            </a:r>
          </a:p>
          <a:p>
            <a:pPr marL="742950" lvl="1" indent="-285750" eaLnBrk="1" hangingPunct="1"/>
            <a:r>
              <a:rPr lang="en-US" altLang="en-US" sz="2800" b="1" dirty="0" smtClean="0"/>
              <a:t> No Violations: 10</a:t>
            </a:r>
          </a:p>
        </p:txBody>
      </p:sp>
    </p:spTree>
    <p:extLst>
      <p:ext uri="{BB962C8B-B14F-4D97-AF65-F5344CB8AC3E}">
        <p14:creationId xmlns:p14="http://schemas.microsoft.com/office/powerpoint/2010/main" val="5919806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>
                  <a:noFill/>
                </a:ln>
                <a:solidFill>
                  <a:srgbClr val="FFFF00"/>
                </a:solidFill>
                <a:effectLst/>
              </a:rPr>
              <a:t>Broker </a:t>
            </a:r>
            <a:r>
              <a:rPr lang="en-US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Escrow Notification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00000"/>
            </a:pP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/>
              <a:t>Per §10141.6, Brokers required to report if engage in 5 or more, or activities ≥ $1 million.</a:t>
            </a:r>
          </a:p>
          <a:p>
            <a:pPr>
              <a:buClr>
                <a:schemeClr val="tx1"/>
              </a:buClr>
              <a:buSzPct val="100000"/>
            </a:pPr>
            <a:r>
              <a:rPr lang="en-US" sz="3600" dirty="0" smtClean="0"/>
              <a:t> For Calendar 2015, 170 Brokers Reporting</a:t>
            </a:r>
          </a:p>
          <a:p>
            <a:pPr>
              <a:buClr>
                <a:schemeClr val="tx1"/>
              </a:buClr>
              <a:buSzPct val="100000"/>
            </a:pPr>
            <a:r>
              <a:rPr lang="en-US" sz="3600" dirty="0" smtClean="0"/>
              <a:t> Dollar amount reported…?</a:t>
            </a:r>
          </a:p>
          <a:p>
            <a:pPr>
              <a:buClr>
                <a:schemeClr val="tx1"/>
              </a:buClr>
              <a:buSzPct val="100000"/>
            </a:pPr>
            <a:r>
              <a:rPr lang="en-US" sz="3600" dirty="0" smtClean="0"/>
              <a:t> $10.3 BILLION!</a:t>
            </a:r>
            <a:endParaRPr lang="en-US" sz="3600" dirty="0"/>
          </a:p>
        </p:txBody>
      </p:sp>
      <p:sp>
        <p:nvSpPr>
          <p:cNvPr id="4" name="AutoShape 2" descr="Image result for dollar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dollars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dollars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5172075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94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Top Broker Escrow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86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 smtClean="0"/>
              <a:t>Trust Fund Handling – §10145/Reg. 2832</a:t>
            </a:r>
          </a:p>
          <a:p>
            <a:pPr marL="6286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 smtClean="0"/>
              <a:t>Trust Fund Recordkeeping – </a:t>
            </a:r>
            <a:r>
              <a:rPr lang="en-US" dirty="0" err="1" smtClean="0"/>
              <a:t>Regs</a:t>
            </a:r>
            <a:r>
              <a:rPr lang="en-US" dirty="0" smtClean="0"/>
              <a:t>. 2951, 2831, 2831.1, 2831.2 et </a:t>
            </a:r>
            <a:r>
              <a:rPr lang="en-US" dirty="0" err="1" smtClean="0"/>
              <a:t>seq</a:t>
            </a:r>
            <a:endParaRPr lang="en-US" dirty="0" smtClean="0"/>
          </a:p>
          <a:p>
            <a:pPr marL="6286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 smtClean="0"/>
              <a:t>Fictitious Business Name - §10159.5/Reg. 2731</a:t>
            </a:r>
          </a:p>
          <a:p>
            <a:pPr marL="6286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 smtClean="0"/>
              <a:t>Failure to Supervise - §10159.2/Reg. 2725</a:t>
            </a:r>
          </a:p>
          <a:p>
            <a:pPr marL="6286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 smtClean="0"/>
              <a:t>Trust Fund Shortage – §10145/Reg. 2832.1</a:t>
            </a:r>
          </a:p>
          <a:p>
            <a:pPr marL="6286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 smtClean="0"/>
              <a:t>Failure to Disclose Interest – Reg. 2950(h)</a:t>
            </a:r>
          </a:p>
          <a:p>
            <a:pPr marL="6286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 smtClean="0"/>
              <a:t>Failure to Maintain Records - §10148/Reg. 2950 (</a:t>
            </a:r>
            <a:r>
              <a:rPr lang="en-US" dirty="0" err="1" smtClean="0"/>
              <a:t>d,e</a:t>
            </a:r>
            <a:r>
              <a:rPr lang="en-US" dirty="0" smtClean="0"/>
              <a:t>)</a:t>
            </a:r>
          </a:p>
          <a:p>
            <a:pPr marL="628650" indent="-514350">
              <a:buClr>
                <a:srgbClr val="FFFF00"/>
              </a:buClr>
              <a:buSzPct val="100000"/>
              <a:buFont typeface="+mj-lt"/>
              <a:buAutoNum type="arabicPeriod"/>
            </a:pPr>
            <a:endParaRPr lang="en-US" dirty="0" smtClean="0">
              <a:solidFill>
                <a:srgbClr val="FFFF00"/>
              </a:solidFill>
            </a:endParaRPr>
          </a:p>
          <a:p>
            <a:pPr marL="628650" indent="-514350">
              <a:buSzPct val="100000"/>
              <a:buFont typeface="+mj-lt"/>
              <a:buAutoNum type="arabicPeriod"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2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High Tower Text" panose="02040502050506030303" pitchFamily="18" charset="0"/>
              </a:rPr>
              <a:t>Licensing Workload</a:t>
            </a:r>
            <a:endParaRPr lang="en-US" sz="4800" dirty="0">
              <a:solidFill>
                <a:schemeClr val="tx1"/>
              </a:solidFill>
              <a:latin typeface="High Tower Text" panose="02040502050506030303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662864"/>
              </p:ext>
            </p:extLst>
          </p:nvPr>
        </p:nvGraphicFramePr>
        <p:xfrm>
          <a:off x="457200" y="990600"/>
          <a:ext cx="8229600" cy="554374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94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Exams Scheduled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January – December 2015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January</a:t>
                      </a:r>
                      <a:r>
                        <a:rPr lang="en-US" sz="2000" baseline="0" dirty="0" smtClean="0">
                          <a:effectLst/>
                        </a:rPr>
                        <a:t> – December 2016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RES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46,522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50,201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REB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5,362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4,784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New Licenses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RES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20,843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22,916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REB 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4,367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4,577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Renewals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RES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50,323 (79%)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46,308 </a:t>
                      </a:r>
                      <a:r>
                        <a:rPr lang="en-US" sz="2000" dirty="0">
                          <a:effectLst/>
                        </a:rPr>
                        <a:t>(</a:t>
                      </a:r>
                      <a:r>
                        <a:rPr lang="en-US" sz="2000" dirty="0" smtClean="0">
                          <a:effectLst/>
                        </a:rPr>
                        <a:t>82%)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REB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28,241 (88%)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28,482 (90%)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1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Total</a:t>
                      </a:r>
                      <a:r>
                        <a:rPr lang="en-US" sz="2000" baseline="0" dirty="0" smtClean="0">
                          <a:effectLst/>
                        </a:rPr>
                        <a:t> Licenses</a:t>
                      </a:r>
                      <a:endParaRPr lang="en-US" sz="2000" dirty="0" smtClean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404,957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412,314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7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Total MLO’s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21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21,836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21,789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93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5600" y="228600"/>
            <a:ext cx="3048000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onvex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9600" b="1" i="1" cap="all" dirty="0">
                <a:ln w="0">
                  <a:noFill/>
                </a:ln>
                <a:solidFill>
                  <a:srgbClr val="002060"/>
                </a:solidFill>
                <a:latin typeface="Baskerville Old Face" pitchFamily="18" charset="0"/>
              </a:rPr>
              <a:t>Q&amp;A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8227" y="2182388"/>
            <a:ext cx="8534400" cy="1015663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914400" algn="l"/>
                <a:tab pos="5889625" algn="l"/>
              </a:tabLst>
              <a:defRPr/>
            </a:pPr>
            <a:r>
              <a:rPr lang="en-US" sz="6000" b="1" i="1" dirty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THANK 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276600"/>
            <a:ext cx="8077200" cy="15081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  <a:latin typeface="High Tower Text" pitchFamily="18" charset="0"/>
              </a:rPr>
              <a:t>This power point presentation will be made available in its entirety on the CalBRE website.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High Tower Text" pitchFamily="18" charset="0"/>
              </a:rPr>
              <a:t>www.bre.ca.gov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5257800"/>
            <a:ext cx="6833558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sz="3200" b="1" dirty="0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High Tower Text" pitchFamily="18" charset="0"/>
              </a:rPr>
              <a:t>Next Meeting to be held in </a:t>
            </a:r>
          </a:p>
          <a:p>
            <a:pPr algn="ctr" latinLnBrk="1">
              <a:defRPr/>
            </a:pPr>
            <a:r>
              <a:rPr lang="en-US" sz="3200" b="1" dirty="0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High Tower Text" pitchFamily="18" charset="0"/>
              </a:rPr>
              <a:t>Sacramento, </a:t>
            </a:r>
            <a:r>
              <a:rPr lang="en-US" sz="3200" b="1" dirty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High Tower Text" pitchFamily="18" charset="0"/>
              </a:rPr>
              <a:t>CA – </a:t>
            </a:r>
            <a:r>
              <a:rPr lang="en-US" sz="3200" b="1" dirty="0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High Tower Text" pitchFamily="18" charset="0"/>
              </a:rPr>
              <a:t>May 5, 2017</a:t>
            </a:r>
            <a:endParaRPr lang="en-US" sz="3200" b="1" dirty="0">
              <a:ln w="10541" cmpd="sng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latin typeface="High Tower Text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1013430"/>
            <a:ext cx="1447800" cy="1284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739224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Licensing Population</a:t>
            </a:r>
            <a:endParaRPr lang="en-US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8890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0225" y="274638"/>
            <a:ext cx="8229600" cy="5635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/>
            </a:r>
            <a:br>
              <a:rPr lang="en-US" sz="4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MORTGAGE LENDING ACTIVITY</a:t>
            </a:r>
            <a:endParaRPr lang="en-US" sz="4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2466" name="Content Placeholder 2"/>
          <p:cNvSpPr>
            <a:spLocks noGrp="1"/>
          </p:cNvSpPr>
          <p:nvPr>
            <p:ph idx="4294967295"/>
          </p:nvPr>
        </p:nvSpPr>
        <p:spPr>
          <a:xfrm>
            <a:off x="0" y="914400"/>
            <a:ext cx="9144000" cy="5791200"/>
          </a:xfrm>
        </p:spPr>
        <p:txBody>
          <a:bodyPr/>
          <a:lstStyle/>
          <a:p>
            <a:pPr marL="136525" indent="0" algn="ctr" eaLnBrk="1" hangingPunct="1">
              <a:buFont typeface="Wingdings 2" pitchFamily="18" charset="2"/>
              <a:buNone/>
              <a:defRPr/>
            </a:pPr>
            <a:endParaRPr lang="en-US" sz="2400" b="1" dirty="0"/>
          </a:p>
          <a:p>
            <a:pPr marL="136525" indent="0" algn="ctr" eaLnBrk="1" hangingPunct="1">
              <a:buFont typeface="Wingdings 2" pitchFamily="18" charset="2"/>
              <a:buNone/>
              <a:defRPr/>
            </a:pPr>
            <a:endParaRPr lang="en-US" sz="2400" b="1" dirty="0" smtClean="0"/>
          </a:p>
          <a:p>
            <a:pPr marL="136525" indent="0" algn="ctr" eaLnBrk="1" hangingPunct="1">
              <a:buFont typeface="Wingdings 2" pitchFamily="18" charset="2"/>
              <a:buNone/>
              <a:defRPr/>
            </a:pPr>
            <a:r>
              <a:rPr lang="en-US" sz="2400" b="1" dirty="0" smtClean="0"/>
              <a:t>Need MLO Endorsement to Originate Residential Loans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graphicFrame>
        <p:nvGraphicFramePr>
          <p:cNvPr id="60451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02641"/>
              </p:ext>
            </p:extLst>
          </p:nvPr>
        </p:nvGraphicFramePr>
        <p:xfrm>
          <a:off x="685800" y="2514600"/>
          <a:ext cx="7772400" cy="3154362"/>
        </p:xfrm>
        <a:graphic>
          <a:graphicData uri="http://schemas.openxmlformats.org/drawingml/2006/table">
            <a:tbl>
              <a:tblPr/>
              <a:tblGrid>
                <a:gridCol w="4811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03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MLO Stats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22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2015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2016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Approved Individuals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16,092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16,021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Approved Companies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4,854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4,909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Approved Branches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890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859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Total MLOs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5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21,836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5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21,789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5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174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SUBDIVISIONS </a:t>
            </a:r>
            <a: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WORKLOAD</a:t>
            </a:r>
            <a:br>
              <a:rPr lang="en-US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</a:br>
            <a:endParaRPr lang="en-US" dirty="0"/>
          </a:p>
        </p:txBody>
      </p:sp>
      <p:graphicFrame>
        <p:nvGraphicFramePr>
          <p:cNvPr id="42020" name="Group 3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78017"/>
              </p:ext>
            </p:extLst>
          </p:nvPr>
        </p:nvGraphicFramePr>
        <p:xfrm>
          <a:off x="457200" y="688975"/>
          <a:ext cx="8229600" cy="4460876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54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Applications for Public Report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Final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2818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3251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Renewal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Amendment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Total Applications Received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3348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3781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703" name="TextBox 2"/>
          <p:cNvSpPr txBox="1">
            <a:spLocks noChangeArrowheads="1"/>
          </p:cNvSpPr>
          <p:nvPr/>
        </p:nvSpPr>
        <p:spPr bwMode="auto">
          <a:xfrm>
            <a:off x="914400" y="5257800"/>
            <a:ext cx="7315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FFFFFF"/>
                </a:solidFill>
                <a:latin typeface="Book Antiqua" pitchFamily="18" charset="0"/>
              </a:rPr>
              <a:t>TOTAL UNITS </a:t>
            </a:r>
            <a:r>
              <a:rPr lang="en-US" sz="2800" b="1" dirty="0" smtClean="0">
                <a:solidFill>
                  <a:srgbClr val="FFFFFF"/>
                </a:solidFill>
                <a:latin typeface="Book Antiqua" pitchFamily="18" charset="0"/>
              </a:rPr>
              <a:t>COVERED BY REPORTS</a:t>
            </a:r>
            <a:endParaRPr lang="en-US" sz="2800" b="1" dirty="0">
              <a:solidFill>
                <a:srgbClr val="FFFFFF"/>
              </a:solidFill>
              <a:latin typeface="Book Antiqua" pitchFamily="18" charset="0"/>
            </a:endParaRPr>
          </a:p>
          <a:p>
            <a:pPr algn="ctr" eaLnBrk="1" hangingPunct="1"/>
            <a:r>
              <a:rPr lang="en-US" sz="2800" b="1" dirty="0" smtClean="0">
                <a:solidFill>
                  <a:srgbClr val="FFFFFF"/>
                </a:solidFill>
                <a:latin typeface="Book Antiqua" pitchFamily="18" charset="0"/>
              </a:rPr>
              <a:t>2015:</a:t>
            </a:r>
            <a:r>
              <a:rPr lang="en-US" sz="2800" b="1" dirty="0">
                <a:solidFill>
                  <a:srgbClr val="FFFFFF"/>
                </a:solidFill>
                <a:latin typeface="Book Antiqua" pitchFamily="18" charset="0"/>
              </a:rPr>
              <a:t>	</a:t>
            </a:r>
            <a:r>
              <a:rPr lang="en-US" sz="2800" b="1" dirty="0" smtClean="0">
                <a:solidFill>
                  <a:srgbClr val="FFFFFF"/>
                </a:solidFill>
                <a:latin typeface="Book Antiqua" pitchFamily="18" charset="0"/>
              </a:rPr>
              <a:t>32,289</a:t>
            </a:r>
            <a:endParaRPr lang="en-US" sz="2800" b="1" dirty="0">
              <a:solidFill>
                <a:srgbClr val="FFFFFF"/>
              </a:solidFill>
              <a:latin typeface="Book Antiqua" pitchFamily="18" charset="0"/>
            </a:endParaRPr>
          </a:p>
          <a:p>
            <a:pPr algn="ctr" eaLnBrk="1" hangingPunct="1"/>
            <a:r>
              <a:rPr lang="en-US" sz="2800" b="1" dirty="0">
                <a:solidFill>
                  <a:srgbClr val="FFFFFF"/>
                </a:solidFill>
                <a:latin typeface="Book Antiqua" pitchFamily="18" charset="0"/>
              </a:rPr>
              <a:t>	</a:t>
            </a:r>
            <a:r>
              <a:rPr lang="en-US" sz="2800" b="1" dirty="0" smtClean="0">
                <a:solidFill>
                  <a:srgbClr val="FFFFFF"/>
                </a:solidFill>
                <a:latin typeface="Book Antiqua" pitchFamily="18" charset="0"/>
              </a:rPr>
              <a:t>2016:</a:t>
            </a:r>
            <a:r>
              <a:rPr lang="en-US" sz="2800" b="1" dirty="0">
                <a:solidFill>
                  <a:srgbClr val="FFFFFF"/>
                </a:solidFill>
                <a:latin typeface="Book Antiqua" pitchFamily="18" charset="0"/>
              </a:rPr>
              <a:t>	</a:t>
            </a:r>
            <a:r>
              <a:rPr lang="en-US" sz="2800" b="1" dirty="0" smtClean="0">
                <a:solidFill>
                  <a:srgbClr val="FFFFFF"/>
                </a:solidFill>
                <a:latin typeface="Book Antiqua" pitchFamily="18" charset="0"/>
              </a:rPr>
              <a:t>38,941</a:t>
            </a:r>
            <a:r>
              <a:rPr lang="en-US" sz="2800" b="1" dirty="0">
                <a:solidFill>
                  <a:srgbClr val="FFFFFF"/>
                </a:solidFill>
                <a:latin typeface="Book Antiqua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599927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chemeClr val="tx1"/>
                </a:solidFill>
                <a:latin typeface="High Tower Text" panose="02040502050506030303" pitchFamily="18" charset="0"/>
              </a:rPr>
              <a:t>EnforcementWorkload</a:t>
            </a:r>
            <a:endParaRPr lang="en-US" sz="4800" dirty="0">
              <a:solidFill>
                <a:schemeClr val="tx1"/>
              </a:solidFill>
              <a:latin typeface="High Tower Text" panose="02040502050506030303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632220"/>
              </p:ext>
            </p:extLst>
          </p:nvPr>
        </p:nvGraphicFramePr>
        <p:xfrm>
          <a:off x="533400" y="1524000"/>
          <a:ext cx="7924800" cy="47670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2015</a:t>
                      </a:r>
                      <a:endParaRPr lang="en-US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2016</a:t>
                      </a:r>
                      <a:endParaRPr lang="en-US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Consumer Complaints</a:t>
                      </a:r>
                      <a:r>
                        <a:rPr lang="en-US" sz="2400" baseline="0" dirty="0" smtClean="0">
                          <a:effectLst/>
                        </a:rPr>
                        <a:t> Received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4,310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4,474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Consumer Complaints</a:t>
                      </a:r>
                      <a:r>
                        <a:rPr lang="en-US" sz="2400" baseline="0" dirty="0" smtClean="0">
                          <a:effectLst/>
                        </a:rPr>
                        <a:t> Assigned for Investigation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1,396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1,803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8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Citations Issued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723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523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21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$ Citations Assessed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$406,384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$283,625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34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DE_AFTER_EFFECT" val="1"/>
  <p:tag name="ENABLE_SOUND" val="1"/>
  <p:tag name="FADE_TITLE" val="0"/>
  <p:tag name="RECTANGLECOLOR" val="55295"/>
  <p:tag name="SHOW_RECTANGLES" val="1"/>
  <p:tag name="SHADOW_SET" val="0"/>
  <p:tag name="PACKED_FLAG" val="0"/>
  <p:tag name="SOUNDBACK" val="[Select Soun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DE_AFTER_EFFECT" val="1"/>
  <p:tag name="ENABLE_SOUND" val="1"/>
  <p:tag name="FADE_TITLE" val="0"/>
  <p:tag name="RECTANGLECOLOR" val="55295"/>
  <p:tag name="SHOW_RECTANGLES" val="1"/>
  <p:tag name="SHADOW_SET" val="0"/>
  <p:tag name="PACKED_FLAG" val="0"/>
  <p:tag name="SOUNDBACK" val="[Select Soun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4307</TotalTime>
  <Words>1530</Words>
  <Application>Microsoft Office PowerPoint</Application>
  <PresentationFormat>On-screen Show (4:3)</PresentationFormat>
  <Paragraphs>412</Paragraphs>
  <Slides>50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4" baseType="lpstr">
      <vt:lpstr>Arial</vt:lpstr>
      <vt:lpstr>Baskerville Old Face</vt:lpstr>
      <vt:lpstr>Book Antiqua</vt:lpstr>
      <vt:lpstr>Bookman Old Style</vt:lpstr>
      <vt:lpstr>Calibri</vt:lpstr>
      <vt:lpstr>Georgia</vt:lpstr>
      <vt:lpstr>High Tower Text</vt:lpstr>
      <vt:lpstr>Lucida Sans</vt:lpstr>
      <vt:lpstr>Times New Roman</vt:lpstr>
      <vt:lpstr>Verdana</vt:lpstr>
      <vt:lpstr>Wingdings</vt:lpstr>
      <vt:lpstr>Wingdings 2</vt:lpstr>
      <vt:lpstr>Wingdings 3</vt:lpstr>
      <vt:lpstr>2_Apex</vt:lpstr>
      <vt:lpstr>PowerPoint Presentation</vt:lpstr>
      <vt:lpstr>  Today’s Agenda</vt:lpstr>
      <vt:lpstr>PowerPoint Presentation</vt:lpstr>
      <vt:lpstr>Financial Statistics FY 2016-2017 </vt:lpstr>
      <vt:lpstr>Licensing Workload</vt:lpstr>
      <vt:lpstr>Licensing Population</vt:lpstr>
      <vt:lpstr> MORTGAGE LENDING ACTIVITY</vt:lpstr>
      <vt:lpstr>SUBDIVISIONS WORKLOAD </vt:lpstr>
      <vt:lpstr>EnforcementWorkload</vt:lpstr>
      <vt:lpstr>PowerPoint Presentation</vt:lpstr>
      <vt:lpstr>PowerPoint Presentation</vt:lpstr>
      <vt:lpstr>PowerPoint Presentation</vt:lpstr>
      <vt:lpstr>PowerPoint Presentation</vt:lpstr>
      <vt:lpstr>PURPOSE</vt:lpstr>
      <vt:lpstr>PowerPoint Presentation</vt:lpstr>
      <vt:lpstr>PowerPoint Presentation</vt:lpstr>
      <vt:lpstr>PowerPoint Presentation</vt:lpstr>
      <vt:lpstr>PowerPoint Presentation</vt:lpstr>
      <vt:lpstr>BASIS FOR APPLICATION</vt:lpstr>
      <vt:lpstr>PowerPoint Presentation</vt:lpstr>
      <vt:lpstr>PowerPoint Presentation</vt:lpstr>
      <vt:lpstr>PowerPoint Presentation</vt:lpstr>
      <vt:lpstr>PowerPoint Presentation</vt:lpstr>
      <vt:lpstr>Overview of 2016  Legislative Activity</vt:lpstr>
      <vt:lpstr>AB 2330 (Ridley-Thomas)</vt:lpstr>
      <vt:lpstr>PowerPoint Presentation</vt:lpstr>
      <vt:lpstr>AB 2330:  Petition Process</vt:lpstr>
      <vt:lpstr>PowerPoint Presentation</vt:lpstr>
      <vt:lpstr>AB 2330:  Broker Associate Tracking</vt:lpstr>
      <vt:lpstr>AB 2330:  Broker Associate Tracking</vt:lpstr>
      <vt:lpstr>AB 1650 (Frazer):  License ID Disclosure </vt:lpstr>
      <vt:lpstr>SB 1196 (Hill):  Guilty Plea </vt:lpstr>
      <vt:lpstr>SB 710 (Galgiani): Team Names</vt:lpstr>
      <vt:lpstr>SB 710 (Continued) </vt:lpstr>
      <vt:lpstr>AB 1381 (Weber): Exemption from Real Estate Law for Outdoor Advertisers</vt:lpstr>
      <vt:lpstr>AB 1381 (Continued)</vt:lpstr>
      <vt:lpstr>AB 685 (Irwin):  Real Estate Law “Clean-up”</vt:lpstr>
      <vt:lpstr>AB 73 (Waldron):  Removing Required Disclosure of HIV/AIDS Situations</vt:lpstr>
      <vt:lpstr>SB 1150 (Leno):  Mortgage Successors in Interest Assuming Deceased’s Mortgage</vt:lpstr>
      <vt:lpstr>CalBRE – Legal Affairs</vt:lpstr>
      <vt:lpstr>PowerPoint Presentation</vt:lpstr>
      <vt:lpstr>PowerPoint Presentation</vt:lpstr>
      <vt:lpstr>PowerPoint Presentation</vt:lpstr>
      <vt:lpstr>Audits</vt:lpstr>
      <vt:lpstr>Shortage Findings of Audits Completed</vt:lpstr>
      <vt:lpstr>What Audits is Seeing</vt:lpstr>
      <vt:lpstr>What Audits is Doing</vt:lpstr>
      <vt:lpstr>Broker Escrow Notification</vt:lpstr>
      <vt:lpstr>Top Broker Escrow Violations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Yevonne Robertson</dc:creator>
  <cp:lastModifiedBy>Michael Gorman</cp:lastModifiedBy>
  <cp:revision>195</cp:revision>
  <cp:lastPrinted>2017-01-21T00:43:20Z</cp:lastPrinted>
  <dcterms:created xsi:type="dcterms:W3CDTF">2016-01-25T17:40:09Z</dcterms:created>
  <dcterms:modified xsi:type="dcterms:W3CDTF">2017-03-07T23:11:03Z</dcterms:modified>
</cp:coreProperties>
</file>