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46"/>
  </p:notesMasterIdLst>
  <p:sldIdLst>
    <p:sldId id="257" r:id="rId3"/>
    <p:sldId id="258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69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56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22" r:id="rId45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00" autoAdjust="0"/>
  </p:normalViewPr>
  <p:slideViewPr>
    <p:cSldViewPr>
      <p:cViewPr varScale="1">
        <p:scale>
          <a:sx n="109" d="100"/>
          <a:sy n="109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886580149703531"/>
          <c:y val="3.0823998613034017E-4"/>
          <c:w val="0.54075896762904663"/>
          <c:h val="0.9996917600138696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7030A0"/>
            </a:solidFill>
          </c:spPr>
          <c:explosion val="25"/>
          <c:dPt>
            <c:idx val="0"/>
            <c:bubble3D val="0"/>
            <c:spPr>
              <a:solidFill>
                <a:srgbClr val="441D61"/>
              </a:solidFill>
            </c:spPr>
          </c:dPt>
          <c:dPt>
            <c:idx val="1"/>
            <c:bubble3D val="0"/>
            <c:explosion val="7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7244464328322606"/>
                  <c:y val="-0.23805854828307138"/>
                </c:manualLayout>
              </c:layout>
              <c:tx>
                <c:rich>
                  <a:bodyPr/>
                  <a:lstStyle/>
                  <a:p>
                    <a:r>
                      <a:rPr lang="en-US" sz="1601" dirty="0"/>
                      <a:t>Investigative
</a:t>
                    </a:r>
                    <a:r>
                      <a:rPr lang="en-US" sz="1601" dirty="0" smtClean="0"/>
                      <a:t>54%</a:t>
                    </a:r>
                    <a:endParaRPr lang="en-US" sz="1601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60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2"/>
                <c:pt idx="0">
                  <c:v>Investigative</c:v>
                </c:pt>
                <c:pt idx="1">
                  <c:v>Routine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233</c:v>
                </c:pt>
                <c:pt idx="1">
                  <c:v>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34">
          <a:noFill/>
        </a:ln>
      </c:spPr>
    </c:plotArea>
    <c:plotVisOnly val="1"/>
    <c:dispBlanksAs val="zero"/>
    <c:showDLblsOverMax val="0"/>
  </c:chart>
  <c:spPr>
    <a:solidFill>
      <a:schemeClr val="accent2"/>
    </a:solidFill>
    <a:ln w="38133" cap="flat" cmpd="sng" algn="ctr">
      <a:solidFill>
        <a:schemeClr val="lt1"/>
      </a:solidFill>
      <a:prstDash val="solid"/>
    </a:ln>
    <a:effectLst>
      <a:outerShdw blurRad="57150" dist="38100" dir="5400000" algn="ctr" rotWithShape="0">
        <a:schemeClr val="accent2">
          <a:shade val="9000"/>
          <a:alpha val="48000"/>
          <a:satMod val="105000"/>
        </a:scheme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6.7723218625449597E-2"/>
                  <c:y val="-5.1727895289479423E-2"/>
                </c:manualLayout>
              </c:layout>
              <c:tx>
                <c:rich>
                  <a:bodyPr/>
                  <a:lstStyle/>
                  <a:p>
                    <a:r>
                      <a:rPr lang="en-US" sz="1999" baseline="0" dirty="0">
                        <a:solidFill>
                          <a:schemeClr val="tx1"/>
                        </a:solidFill>
                        <a:latin typeface="Book Antiqua" pitchFamily="18" charset="0"/>
                      </a:rPr>
                      <a:t>Property Management
</a:t>
                    </a:r>
                    <a:r>
                      <a:rPr lang="en-US" sz="1999" baseline="0" dirty="0" smtClean="0">
                        <a:solidFill>
                          <a:schemeClr val="tx1"/>
                        </a:solidFill>
                        <a:latin typeface="Book Antiqua" pitchFamily="18" charset="0"/>
                      </a:rPr>
                      <a:t>72%</a:t>
                    </a:r>
                    <a:endParaRPr lang="en-US" sz="2000" dirty="0">
                      <a:solidFill>
                        <a:schemeClr val="bg1"/>
                      </a:solidFill>
                      <a:latin typeface="Book Antiqua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688952075435011E-2"/>
                  <c:y val="0.10632616438053451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999" b="0" i="0" u="none" strike="noStrike" kern="1200" baseline="0">
                      <a:solidFill>
                        <a:schemeClr val="tx1"/>
                      </a:solidFill>
                      <a:latin typeface="Book Antiqua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118158841255957"/>
                  <c:y val="4.339964327999239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999" b="0" i="0" u="none" strike="noStrike" kern="1200" baseline="0">
                      <a:solidFill>
                        <a:schemeClr val="tx1"/>
                      </a:solidFill>
                      <a:latin typeface="Book Antiqua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6174297657237289E-2"/>
                  <c:y val="8.6800048655404482E-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999" b="0" i="0" u="none" strike="noStrike" kern="1200" baseline="0">
                      <a:solidFill>
                        <a:schemeClr val="tx1"/>
                      </a:solidFill>
                      <a:latin typeface="Book Antiqua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Property Management</c:v>
                </c:pt>
                <c:pt idx="1">
                  <c:v>Mortgage Loans</c:v>
                </c:pt>
                <c:pt idx="2">
                  <c:v>Broker Escrow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311</c:v>
                </c:pt>
                <c:pt idx="1">
                  <c:v>46</c:v>
                </c:pt>
                <c:pt idx="2">
                  <c:v>26</c:v>
                </c:pt>
                <c:pt idx="3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Property Management</c:v>
                </c:pt>
                <c:pt idx="1">
                  <c:v>Mortgage Loans</c:v>
                </c:pt>
                <c:pt idx="2">
                  <c:v>Broker Escrow</c:v>
                </c:pt>
                <c:pt idx="3">
                  <c:v>Other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0.71990740740740744</c:v>
                </c:pt>
                <c:pt idx="1">
                  <c:v>0.10648148148148148</c:v>
                </c:pt>
                <c:pt idx="2">
                  <c:v>6.0185185185185182E-2</c:v>
                </c:pt>
                <c:pt idx="3">
                  <c:v>0.11342592592592593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9">
          <a:noFill/>
        </a:ln>
      </c:spPr>
    </c:plotArea>
    <c:plotVisOnly val="1"/>
    <c:dispBlanksAs val="zero"/>
    <c:showDLblsOverMax val="0"/>
  </c:chart>
  <c:spPr>
    <a:solidFill>
      <a:schemeClr val="bg2">
        <a:lumMod val="75000"/>
      </a:schemeClr>
    </a:solidFill>
  </c:spPr>
  <c:txPr>
    <a:bodyPr/>
    <a:lstStyle/>
    <a:p>
      <a:pPr>
        <a:defRPr sz="1799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0.00926</cdr:x>
      <cdr:y>0.76033</cdr:y>
    </cdr:from>
    <cdr:to>
      <cdr:x>0.37813</cdr:x>
      <cdr:y>0.92576</cdr:y>
    </cdr:to>
    <cdr:sp macro="" textlink="">
      <cdr:nvSpPr>
        <cdr:cNvPr id="2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441" y="3339446"/>
          <a:ext cx="3097386" cy="7298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eaLnBrk="1" hangingPunct="1"/>
          <a:r>
            <a:rPr lang="en-US" sz="2000" dirty="0" smtClean="0">
              <a:latin typeface="Book Antiqua" pitchFamily="18" charset="0"/>
            </a:rPr>
            <a:t>432 Audits Completed FYTD</a:t>
          </a:r>
          <a:endParaRPr lang="en-US" sz="2000" dirty="0">
            <a:solidFill>
              <a:schemeClr val="bg1"/>
            </a:solidFill>
            <a:latin typeface="Book Antiqua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0.00926</cdr:x>
      <cdr:y>0.83698</cdr:y>
    </cdr:from>
    <cdr:to>
      <cdr:x>0.34234</cdr:x>
      <cdr:y>0.9924</cdr:y>
    </cdr:to>
    <cdr:sp macro="" textlink="">
      <cdr:nvSpPr>
        <cdr:cNvPr id="2" name="Text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206" y="3930312"/>
          <a:ext cx="2741115" cy="7298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eaLnBrk="1" hangingPunct="1"/>
          <a:r>
            <a:rPr lang="en-US" sz="2000" dirty="0" smtClean="0">
              <a:latin typeface="Book Antiqua" pitchFamily="18" charset="0"/>
            </a:rPr>
            <a:t>432 Audits Completed FYTD</a:t>
          </a:r>
          <a:endParaRPr lang="en-US" sz="2000" dirty="0">
            <a:latin typeface="Book Antiqua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169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A017C99-DE5C-4BAE-9324-FF38AB6A575B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4"/>
            <a:ext cx="5608320" cy="4150519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60605"/>
            <a:ext cx="3037840" cy="461169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6629A98-C9E1-4702-A2A1-5923E65A19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2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692150"/>
            <a:ext cx="461010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E6F7DC-E91C-4206-9332-76857D0E254F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51397" indent="-288999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55995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18393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80790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43188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3005586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67984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930382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fld id="{82690DAB-85E6-4FEB-B257-068B2B84A35D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 eaLnBrk="1" hangingPunct="1"/>
              <a:t>22</a:t>
            </a:fld>
            <a:endParaRPr lang="en-US" alt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51397" indent="-288999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55995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18393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80790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43188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3005586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67984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930382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fld id="{8E08CEB6-4AD2-4E4F-BEE3-30C32BB7D9CC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 eaLnBrk="1" hangingPunct="1"/>
              <a:t>23</a:t>
            </a:fld>
            <a:endParaRPr lang="en-US" alt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u="sng" dirty="0" smtClean="0"/>
              <a:t>																																																																																															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51397" indent="-288999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55995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18393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80790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43188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3005586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67984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930382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fld id="{844DD4E9-E50D-4AAF-ABFC-3F3CE61A4FCB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 eaLnBrk="1" hangingPunct="1"/>
              <a:t>24</a:t>
            </a:fld>
            <a:endParaRPr lang="en-US" alt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u="sng" dirty="0" smtClean="0"/>
              <a:t>																																																																																															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51397" indent="-288999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55995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18393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80790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43188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3005586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67984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930382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fld id="{9F06810C-84F4-400C-A816-CDA47472C180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 eaLnBrk="1" hangingPunct="1"/>
              <a:t>25</a:t>
            </a:fld>
            <a:endParaRPr lang="en-US" alt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u="sng" dirty="0" smtClean="0"/>
              <a:t>																																																																																															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51397" indent="-288999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55995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18393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80790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43188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3005586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67984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930382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fld id="{0B8DAFCE-EDCA-42B6-8898-7DA0F51C93DE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 eaLnBrk="1" hangingPunct="1"/>
              <a:t>26</a:t>
            </a:fld>
            <a:endParaRPr lang="en-US" alt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u="sng" dirty="0" smtClean="0"/>
              <a:t>																																																																																															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51397" indent="-288999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55995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18393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80790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43188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3005586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67984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930382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fld id="{7BE97A07-0911-448D-9596-2133FC311360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 eaLnBrk="1" hangingPunct="1"/>
              <a:t>27</a:t>
            </a:fld>
            <a:endParaRPr lang="en-US" alt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u="sng" dirty="0" smtClean="0"/>
              <a:t>																																																																																															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51397" indent="-288999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55995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18393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80790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43188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3005586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67984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930382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fld id="{F90CE2B8-0241-43FE-BA7D-3C2C1B442568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 eaLnBrk="1" hangingPunct="1"/>
              <a:t>28</a:t>
            </a:fld>
            <a:endParaRPr lang="en-US" alt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u="sng" dirty="0" smtClean="0"/>
              <a:t>																																																																																															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51397" indent="-288999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55995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18393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80790" indent="-2312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43188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3005586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67984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930382" indent="-231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fld id="{514921EA-81C0-4178-9902-CBDA2E432B92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 eaLnBrk="1" hangingPunct="1"/>
              <a:t>29</a:t>
            </a:fld>
            <a:endParaRPr lang="en-US" alt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u="sng" dirty="0" smtClean="0"/>
              <a:t>																																																																																															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2BDEE-48C4-4DE6-9111-D6DCE7D15D85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692150"/>
            <a:ext cx="461010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1A75C7-4EC2-4E0C-AA0E-A2A90CD03296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2BDEE-48C4-4DE6-9111-D6DCE7D15D8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47CB12-11ED-4FC3-8B2F-A0898F5606C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7807E-7ED7-4D3D-8DFE-011C1EB7CB5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79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5A179D-3034-4C25-A917-1F365B8A3FF8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99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54DAEA-AA9D-4F0C-AB3B-E173F4E06F04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01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46130-61E2-46AC-9D10-87D87C5C037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89148-8F3F-4279-9AA0-A59AB7D2F880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4EF6FD9B-036B-443A-A9BD-5C9F80F15A7B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B79C1E51-2BD7-46D6-921B-44351027B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9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BF0038BD-C00B-485C-9C03-F89E36EF5B84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8369C0D3-6EA6-4D18-8EF0-B07D2B2B63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5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DD327706-1EB0-4911-BE57-8A42A2357903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CF28571-B44C-4957-AA9C-C276EB2374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72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5CA5-DAE0-4C74-B8A3-F1618D6A69BB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86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C325A674-B80E-4489-8CC4-ABB9E6E537A9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7FC5A8C8-93C5-43FE-A6F1-319FFE184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49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2FB2B2A5-B137-488E-88B8-AB95C706CAC7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719DD13B-410D-4A8A-9300-CB66E65EE4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86FEEBFD-BC24-4B4E-ADC4-99A8B2ED014F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295CEF25-6CF9-46CC-A6DF-53BE545598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97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AD52F78-A6E2-406B-88F6-56CB52F4BB67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C5F4863B-DAEE-49E2-B487-23945DC2AA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38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36469D36-06D5-46DC-8F89-5894D2777D04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99722FD1-134F-4208-BBAC-1FAC13D4B7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07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424C2B82-81CC-4DC5-B826-E0A8719E548A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3745F780-95CC-4EEB-A1C9-B5563B75B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48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DFF0A3A0-977B-441C-973E-6718DDE2EB56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BA8FF02-A4A0-4E06-BD5B-85491EA590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9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4AA3457B-87D3-47C9-A2EA-D8515E6C4BF8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EE03DA47-C3A0-45C9-ADA7-25BD9EFE5C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05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40FF353-BC44-4BDC-A5F8-120EF846F00C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3103FD3F-393B-460B-BA01-E3B3737727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24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89A8A656-5822-4FB9-8F11-C26735637469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956DAAEE-0F5A-4572-914E-F6F83DBECB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24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B8F47ACB-726E-4E47-84B0-A768F2D4A5F9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D1522C2-DC3F-4D76-804C-0CC62A87A5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9537A1EF-28EB-4CC0-9577-3EC9B9979ED5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C142C934-853C-4FFA-8E82-6E6C6C3317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7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EBE8-CC36-480C-988B-6DD0925C31C9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868E290B-9CE0-4C8D-BF65-9ADAA924B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31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3CD54F2F-8630-4FBE-BD96-185B3F818A9F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CF846808-BA3D-4193-9214-4F0A70769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2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93EA0849-F494-4BC2-892B-F675E7806D00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D27A8410-41DF-4112-8B97-A14CBFEAEF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69021221-437A-44F3-A67E-E26F24844843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18BD73F4-D83B-4380-A131-BB98F6DA3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8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1797E12D-2BE7-4971-9A6E-CA0E71EBC130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521D411F-D1A8-4AD2-BDC1-429153A2E2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1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EFB46062-A97F-43C5-9486-A64B53CAA7C1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A9A9E73-0008-4341-8D3D-BA766EAD66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0E4A79E-599A-45E2-8CA1-D9F36685B4BF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B30F97E7-4DFC-43D5-A279-5DD69C979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7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81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394D87-6726-4D4B-9B71-8EC59D558EE7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4/29/2015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F80CA7-454A-466F-8754-3DE5168BCF6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7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3" r:id="rId12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E011AE-DA27-4859-9530-6F006CE8CFE0}" type="datetimeFigureOut">
              <a:rPr lang="en-US"/>
              <a:pPr>
                <a:defRPr/>
              </a:pPr>
              <a:t>4/29/2015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923CF4-5158-43EA-9043-168C867FD0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12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2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-10770" b="-14285"/>
          <a:stretch>
            <a:fillRect/>
          </a:stretch>
        </p:blipFill>
        <p:spPr bwMode="auto">
          <a:xfrm>
            <a:off x="6172200" y="381000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305800" cy="426720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3600" b="1" cap="all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B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UREAU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of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R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eal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E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state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f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orum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57713"/>
            <a:ext cx="16764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90800" y="4876800"/>
            <a:ext cx="57912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45720" tIns="0" rIns="45720" bIns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Clr>
                <a:srgbClr val="EEECE1"/>
              </a:buClr>
              <a:buSzPct val="73000"/>
              <a:buFont typeface="Wingdings 2"/>
              <a:buNone/>
              <a:defRPr/>
            </a:pPr>
            <a:r>
              <a:rPr lang="en-US" sz="3000" b="1" dirty="0" smtClean="0">
                <a:ln w="1905">
                  <a:solidFill>
                    <a:prstClr val="white"/>
                  </a:solidFill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Sacramento Convention Center</a:t>
            </a:r>
          </a:p>
          <a:p>
            <a:pPr marL="0" indent="0" algn="ctr">
              <a:spcBef>
                <a:spcPts val="600"/>
              </a:spcBef>
              <a:buClr>
                <a:srgbClr val="EEECE1"/>
              </a:buClr>
              <a:buSzPct val="73000"/>
              <a:buFont typeface="Wingdings 2"/>
              <a:buNone/>
              <a:defRPr/>
            </a:pPr>
            <a:r>
              <a:rPr lang="en-US" sz="3000" b="1" dirty="0" smtClean="0">
                <a:ln w="1905">
                  <a:solidFill>
                    <a:prstClr val="white"/>
                  </a:solidFill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Sacramento, CA </a:t>
            </a:r>
          </a:p>
          <a:p>
            <a:pPr marL="0" indent="0" algn="ctr">
              <a:spcBef>
                <a:spcPts val="600"/>
              </a:spcBef>
              <a:buClr>
                <a:srgbClr val="EEECE1"/>
              </a:buClr>
              <a:buSzPct val="73000"/>
              <a:buFont typeface="Wingdings 2"/>
              <a:buNone/>
              <a:defRPr/>
            </a:pPr>
            <a:r>
              <a:rPr lang="en-US" sz="2800" b="1" dirty="0" smtClean="0">
                <a:ln w="1905">
                  <a:solidFill>
                    <a:prstClr val="white"/>
                  </a:solidFill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April 24, 2015</a:t>
            </a:r>
            <a:endParaRPr lang="en-US" sz="2800" b="1" dirty="0">
              <a:ln w="1905">
                <a:solidFill>
                  <a:prstClr val="white"/>
                </a:solidFill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24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3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Consumer Recovery Account</a:t>
            </a:r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156014"/>
              </p:ext>
            </p:extLst>
          </p:nvPr>
        </p:nvGraphicFramePr>
        <p:xfrm>
          <a:off x="457200" y="914400"/>
          <a:ext cx="8229600" cy="5431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278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 11/12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 12/13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 13/14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 14/15 YTD</a:t>
                      </a:r>
                    </a:p>
                    <a:p>
                      <a:pPr algn="ctr"/>
                      <a:r>
                        <a:rPr lang="en-US" dirty="0" smtClean="0"/>
                        <a:t>(10</a:t>
                      </a:r>
                      <a:r>
                        <a:rPr lang="en-US" baseline="0" dirty="0" smtClean="0"/>
                        <a:t> Months)</a:t>
                      </a:r>
                      <a:endParaRPr lang="en-US" dirty="0"/>
                    </a:p>
                  </a:txBody>
                  <a:tcPr/>
                </a:tc>
              </a:tr>
              <a:tr h="110218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Claims Filed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243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152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140</a:t>
                      </a:r>
                      <a:endParaRPr lang="en-US" sz="2400" dirty="0"/>
                    </a:p>
                  </a:txBody>
                  <a:tcPr/>
                </a:tc>
              </a:tr>
              <a:tr h="118067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Claims Paid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94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77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102</a:t>
                      </a:r>
                      <a:endParaRPr lang="en-US" sz="2400" dirty="0"/>
                    </a:p>
                  </a:txBody>
                  <a:tcPr/>
                </a:tc>
              </a:tr>
              <a:tr h="130845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Amount Paid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$3,165,669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$2,625,615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$4,286,536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$</a:t>
                      </a:r>
                      <a:r>
                        <a:rPr lang="en-US" sz="2400" dirty="0" smtClean="0"/>
                        <a:t>4,106,002</a:t>
                      </a:r>
                      <a:endParaRPr lang="en-US" sz="2400" dirty="0"/>
                    </a:p>
                  </a:txBody>
                  <a:tcPr/>
                </a:tc>
              </a:tr>
              <a:tr h="1199760"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Total Active Claims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391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9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" y="1295400"/>
            <a:ext cx="8229601" cy="1752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66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66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Enforcement</a:t>
            </a:r>
            <a:b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Update </a:t>
            </a:r>
            <a:b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  <a:b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5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Rick Fong</a:t>
            </a:r>
            <a:r>
              <a:rPr lang="en-US" sz="5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Commissioner</a:t>
            </a:r>
            <a:br>
              <a:rPr lang="en-US" sz="5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Enforcement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45335"/>
            <a:ext cx="6400800" cy="158826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Bureau</a:t>
            </a:r>
            <a:r>
              <a:rPr lang="en-US" sz="5400" kern="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sz="5400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of Real Estate Audits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267" name="TextBox 5"/>
          <p:cNvSpPr txBox="1">
            <a:spLocks noChangeArrowheads="1"/>
          </p:cNvSpPr>
          <p:nvPr/>
        </p:nvSpPr>
        <p:spPr bwMode="auto">
          <a:xfrm>
            <a:off x="6172200" y="5638800"/>
            <a:ext cx="403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Dan Sandri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Chief Auditor</a:t>
            </a:r>
          </a:p>
        </p:txBody>
      </p:sp>
      <p:pic>
        <p:nvPicPr>
          <p:cNvPr id="4268" name="Picture 2" descr="C:\Users\dsandri\AppData\Local\Microsoft\Windows\Temporary Internet Files\Content.Outlook\PWA4ON8C\CalBRE_Logo_HiRes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0"/>
            <a:ext cx="19050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7" name="Picture 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486400" cy="297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1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2875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ngsana New" pitchFamily="18" charset="-34"/>
              </a:rPr>
              <a:t>Types of Audits Closed Statewide  7/1/14 - 3/31/15</a:t>
            </a:r>
            <a:endParaRPr lang="en-US" altLang="en-US" sz="3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809815"/>
              </p:ext>
            </p:extLst>
          </p:nvPr>
        </p:nvGraphicFramePr>
        <p:xfrm>
          <a:off x="431800" y="1955800"/>
          <a:ext cx="8262938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9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Audits Closed by Activities Statewide – 7/1/14 - 3/31/15</a:t>
            </a:r>
            <a:endParaRPr lang="en-US" altLang="en-US" sz="3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ct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721326"/>
              </p:ext>
            </p:extLst>
          </p:nvPr>
        </p:nvGraphicFramePr>
        <p:xfrm>
          <a:off x="457200" y="1935163"/>
          <a:ext cx="8229600" cy="469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82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534400" cy="1524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Findings of Audits Closed, </a:t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7/1/14 – 3/31/15</a:t>
            </a:r>
          </a:p>
        </p:txBody>
      </p:sp>
      <p:graphicFrame>
        <p:nvGraphicFramePr>
          <p:cNvPr id="19461" name="Object 5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27347747"/>
              </p:ext>
            </p:extLst>
          </p:nvPr>
        </p:nvGraphicFramePr>
        <p:xfrm>
          <a:off x="304800" y="2447925"/>
          <a:ext cx="8458200" cy="317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Worksheet" r:id="rId4" imgW="4762595" imgH="1790795" progId="Excel.Sheet.8">
                  <p:embed/>
                </p:oleObj>
              </mc:Choice>
              <mc:Fallback>
                <p:oleObj name="Worksheet" r:id="rId4" imgW="4762595" imgH="179079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47925"/>
                        <a:ext cx="8458200" cy="31797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0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715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Trust Fund Shortages  </a:t>
            </a:r>
            <a:br>
              <a:rPr lang="en-US" alt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en-US" alt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7/1/14 - 3/31/15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84637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$4,933,780.15 in total trust fund shortages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Breakdown by real estate activity:</a:t>
            </a:r>
          </a:p>
          <a:p>
            <a:pPr marL="573088" indent="-3429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$3,153,424.23 – Property Management</a:t>
            </a:r>
          </a:p>
          <a:p>
            <a:pPr marL="573088" indent="-3429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$144,146.00 – Mortgage Loans</a:t>
            </a:r>
          </a:p>
          <a:p>
            <a:pPr marL="573088" indent="-3429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$1,653,418.81 – Broker Escrow</a:t>
            </a:r>
          </a:p>
          <a:p>
            <a:pPr marL="573088" indent="-3429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$791.11 – Sales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602691"/>
            <a:ext cx="2514600" cy="225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65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7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Payment Handling, Accounting: The Way It Was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6248400" cy="4953000"/>
          </a:xfrm>
        </p:spPr>
        <p:txBody>
          <a:bodyPr/>
          <a:lstStyle/>
          <a:p>
            <a:pPr marL="457200" marR="0" indent="-457200" algn="l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Payments by check or cash, usually received in person or by mail</a:t>
            </a:r>
          </a:p>
          <a:p>
            <a:pPr marL="457200" marR="0" indent="-457200" algn="l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Very few wire transfers</a:t>
            </a:r>
          </a:p>
          <a:p>
            <a:pPr marL="457200" marR="0" indent="-457200" algn="l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Accounting entries  recorded by hand</a:t>
            </a:r>
          </a:p>
          <a:p>
            <a:pPr marL="457200" marR="0" indent="-457200" algn="l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Two entries required to record a transaction in control record and ledger cards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265559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7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Payment </a:t>
            </a:r>
            <a:r>
              <a:rPr lang="en-US" alt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Handling, 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Accounting: The Way It </a:t>
            </a:r>
            <a:r>
              <a:rPr lang="en-US" alt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Often Is Now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1910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Payments often received via ACH or credit card, through a payment processor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Wire transfers are common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Accounting records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are almost always on computer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One entry covers journal and ledger recording of transaction.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ClrTx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4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title"/>
          </p:nvPr>
        </p:nvSpPr>
        <p:spPr>
          <a:xfrm>
            <a:off x="235827" y="152400"/>
            <a:ext cx="8672629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Broker Escrow Reporting - §10141.6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7543800" cy="4114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Reporting required if broker engaged in 5 or more broker escrow transactions per the exemption or if activities total $1 million or more in calendar year.</a:t>
            </a:r>
          </a:p>
          <a:p>
            <a:pPr marL="457200" indent="-457200"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Report due from broker within 60 days of calendar year end.</a:t>
            </a:r>
          </a:p>
          <a:p>
            <a:pPr marL="457200" indent="-457200"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 2013, 205 brokers reported total activities of $8.66 billion.</a:t>
            </a:r>
          </a:p>
          <a:p>
            <a:pPr marL="457200" indent="-457200"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Broker escrow operations facing increased audit focus.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72380"/>
            <a:ext cx="2286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73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04" y="-152400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 </a:t>
            </a:r>
            <a:r>
              <a:rPr lang="en-US" sz="6000" cap="all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Today’s Agenda</a:t>
            </a:r>
            <a:endParaRPr lang="en-US" sz="6000" cap="all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75404" y="1066800"/>
            <a:ext cx="88392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Arial" charset="0"/>
              </a:rPr>
              <a:t>Opening Remarks – Commissioner Wayne </a:t>
            </a:r>
            <a:r>
              <a:rPr lang="en-US" sz="3200" b="1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Arial" charset="0"/>
              </a:rPr>
              <a:t>Bell</a:t>
            </a:r>
            <a:endParaRPr lang="en-US" sz="800" b="1" dirty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2060"/>
              </a:solidFill>
              <a:latin typeface="High Tower Text" pitchFamily="18" charset="0"/>
              <a:cs typeface="Arial" charset="0"/>
            </a:endParaRPr>
          </a:p>
          <a:p>
            <a:pPr marL="1485900" lvl="2" indent="-571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Operations Report –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060"/>
                </a:solidFill>
                <a:latin typeface="High Tower Text" pitchFamily="18" charset="0"/>
                <a:cs typeface="Arial" charset="0"/>
              </a:rPr>
              <a:t>       </a:t>
            </a:r>
            <a:r>
              <a:rPr lang="en-US" sz="2400" b="1" dirty="0">
                <a:solidFill>
                  <a:srgbClr val="002060"/>
                </a:solidFill>
                <a:latin typeface="High Tower Text" pitchFamily="18" charset="0"/>
                <a:cs typeface="Arial" charset="0"/>
              </a:rPr>
              <a:t>Jeff Mason, Chief Deputy Commissioner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2060"/>
              </a:solidFill>
              <a:latin typeface="High Tower Text" pitchFamily="18" charset="0"/>
              <a:cs typeface="Arial" charset="0"/>
            </a:endParaRPr>
          </a:p>
          <a:p>
            <a:pPr marL="1485900" lvl="2" indent="-571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Enforcement Update-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High Tower Text" pitchFamily="18" charset="0"/>
                <a:cs typeface="Arial" charset="0"/>
              </a:rPr>
              <a:t>        Rick Fong, Assistant Commissioner, Enforcement </a:t>
            </a:r>
          </a:p>
          <a:p>
            <a:pPr marL="1485900" lvl="2" indent="-571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Audit Report and Update –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High Tower Text" pitchFamily="18" charset="0"/>
                <a:cs typeface="Arial" charset="0"/>
              </a:rPr>
              <a:t>      </a:t>
            </a:r>
            <a:r>
              <a:rPr lang="en-US" sz="2400" b="1" dirty="0" smtClean="0">
                <a:solidFill>
                  <a:srgbClr val="002060"/>
                </a:solidFill>
                <a:latin typeface="High Tower Text" pitchFamily="18" charset="0"/>
                <a:cs typeface="Arial" charset="0"/>
              </a:rPr>
              <a:t>Dan Sandri, Assistant Commissioner, Audits</a:t>
            </a:r>
            <a:endParaRPr lang="en-US" sz="800" b="1" dirty="0" smtClean="0">
              <a:solidFill>
                <a:srgbClr val="002060"/>
              </a:solidFill>
              <a:latin typeface="High Tower Text" pitchFamily="18" charset="0"/>
              <a:cs typeface="Arial" charset="0"/>
            </a:endParaRPr>
          </a:p>
          <a:p>
            <a:pPr marL="1485900" lvl="2" indent="-571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Consumer Recovery Account–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       </a:t>
            </a:r>
            <a:r>
              <a:rPr lang="en-US" sz="2400" b="1" dirty="0" smtClean="0">
                <a:solidFill>
                  <a:srgbClr val="002060"/>
                </a:solidFill>
                <a:latin typeface="High Tower Text" pitchFamily="18" charset="0"/>
                <a:cs typeface="Arial" charset="0"/>
              </a:rPr>
              <a:t>Tad Egawa, Assistant Commissioner, Legal Affairs</a:t>
            </a:r>
          </a:p>
          <a:p>
            <a:pPr marL="1485900" lvl="2" indent="-571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Licensing Resources-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      </a:t>
            </a:r>
            <a:r>
              <a:rPr lang="en-US" sz="2400" b="1" dirty="0" smtClean="0">
                <a:solidFill>
                  <a:srgbClr val="002060"/>
                </a:solidFill>
                <a:latin typeface="High Tower Text" pitchFamily="18" charset="0"/>
                <a:cs typeface="Arial" charset="0"/>
              </a:rPr>
              <a:t>Tom Pool, Assistant Commissioner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High Tower Text" pitchFamily="18" charset="0"/>
                <a:cs typeface="Arial" charset="0"/>
              </a:rPr>
              <a:t>       Licensing &amp; Administration</a:t>
            </a:r>
          </a:p>
          <a:p>
            <a:pPr marL="1485900" lvl="2" indent="-571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Q &amp; A-</a:t>
            </a:r>
            <a:endParaRPr lang="en-US" sz="2400" b="1" dirty="0">
              <a:solidFill>
                <a:prstClr val="white"/>
              </a:solidFill>
              <a:latin typeface="High Tower Text" pitchFamily="18" charset="0"/>
              <a:cs typeface="Arial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       </a:t>
            </a:r>
            <a:r>
              <a:rPr lang="en-US" sz="2400" b="1" dirty="0" smtClean="0">
                <a:solidFill>
                  <a:srgbClr val="002060"/>
                </a:solidFill>
                <a:latin typeface="High Tower Text" pitchFamily="18" charset="0"/>
                <a:cs typeface="Arial" charset="0"/>
              </a:rPr>
              <a:t>Wayne Bell and Panel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2060"/>
              </a:solidFill>
              <a:latin typeface="High Tower Text" pitchFamily="18" charset="0"/>
              <a:cs typeface="Arial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2060"/>
              </a:solidFill>
              <a:latin typeface="High Tower Text" pitchFamily="18" charset="0"/>
              <a:cs typeface="Arial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prstClr val="white"/>
              </a:solidFill>
              <a:latin typeface="High Tower Text" pitchFamily="18" charset="0"/>
              <a:cs typeface="Arial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      </a:t>
            </a:r>
            <a:endParaRPr lang="en-US" sz="2800" b="1" dirty="0">
              <a:solidFill>
                <a:prstClr val="white"/>
              </a:solidFill>
              <a:latin typeface="High Tower Text" pitchFamily="18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086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676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Bureau of Real Estate</a:t>
            </a:r>
            <a:br>
              <a:rPr lang="en-US" alt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Audit Section</a:t>
            </a:r>
          </a:p>
        </p:txBody>
      </p:sp>
      <p:sp>
        <p:nvSpPr>
          <p:cNvPr id="252930" name="Content Placeholder 2"/>
          <p:cNvSpPr>
            <a:spLocks noGrp="1"/>
          </p:cNvSpPr>
          <p:nvPr>
            <p:ph idx="1"/>
          </p:nvPr>
        </p:nvSpPr>
        <p:spPr>
          <a:xfrm>
            <a:off x="457200" y="2239963"/>
            <a:ext cx="8229600" cy="43894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Contact:</a:t>
            </a:r>
          </a:p>
          <a:p>
            <a:pPr eaLnBrk="1" hangingPunct="1">
              <a:buFont typeface="Arial" charset="0"/>
              <a:buNone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Dan Sandri – Assistant Commissioner, Audits</a:t>
            </a:r>
          </a:p>
          <a:p>
            <a:pPr eaLnBrk="1" hangingPunct="1">
              <a:buFont typeface="Arial" charset="0"/>
              <a:buNone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Dan.Sandri@dre.ca.gov</a:t>
            </a:r>
          </a:p>
          <a:p>
            <a:pPr eaLnBrk="1" hangingPunct="1">
              <a:buFont typeface="Arial" charset="0"/>
              <a:buNone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916 263-8704</a:t>
            </a:r>
          </a:p>
        </p:txBody>
      </p:sp>
      <p:pic>
        <p:nvPicPr>
          <p:cNvPr id="2529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5688" y="4021138"/>
            <a:ext cx="247491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02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-10770" b="-14285"/>
          <a:stretch>
            <a:fillRect/>
          </a:stretch>
        </p:blipFill>
        <p:spPr bwMode="auto">
          <a:xfrm>
            <a:off x="7391400" y="76200"/>
            <a:ext cx="1828800" cy="165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305800" cy="2743200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en-US" sz="4800" b="1" cap="all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48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Consumer Recovery account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105400"/>
            <a:ext cx="16764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1684" name="Text Box 9"/>
          <p:cNvSpPr txBox="1">
            <a:spLocks noChangeArrowheads="1"/>
          </p:cNvSpPr>
          <p:nvPr/>
        </p:nvSpPr>
        <p:spPr bwMode="auto">
          <a:xfrm>
            <a:off x="3124199" y="4206875"/>
            <a:ext cx="56880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Tad Egawa</a:t>
            </a:r>
          </a:p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Commissioner</a:t>
            </a:r>
          </a:p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Affairs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546752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alBRE_Logo_H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541838"/>
            <a:ext cx="2398712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852488" y="241300"/>
            <a:ext cx="7589837" cy="3816429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400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CALIFORNIA BUREAU OF REAL ESTATE’S CONSUMER RECOVERY ACCOUNT</a:t>
            </a:r>
          </a:p>
        </p:txBody>
      </p:sp>
    </p:spTree>
    <p:extLst>
      <p:ext uri="{BB962C8B-B14F-4D97-AF65-F5344CB8AC3E}">
        <p14:creationId xmlns:p14="http://schemas.microsoft.com/office/powerpoint/2010/main" val="2007025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874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PURPOSE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1350"/>
            <a:ext cx="8229600" cy="4219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Last resort victim’s fund to compensate innocent members of the public who are victimized by dishonest real estate licensees</a:t>
            </a:r>
          </a:p>
        </p:txBody>
      </p:sp>
    </p:spTree>
    <p:extLst>
      <p:ext uri="{BB962C8B-B14F-4D97-AF65-F5344CB8AC3E}">
        <p14:creationId xmlns:p14="http://schemas.microsoft.com/office/powerpoint/2010/main" val="3670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lBRE_Logo_H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541838"/>
            <a:ext cx="2398712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6613" y="731838"/>
            <a:ext cx="7454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sz="18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52488" y="696913"/>
            <a:ext cx="7362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sz="18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73075" y="241300"/>
            <a:ext cx="849947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HISTORICAL BACKGROUND</a:t>
            </a:r>
            <a:endParaRPr lang="en-US" altLang="en-US" sz="44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ctr">
              <a:defRPr/>
            </a:pPr>
            <a:endParaRPr lang="en-US" altLang="en-US" sz="4800" dirty="0" smtClean="0">
              <a:solidFill>
                <a:srgbClr val="FFFFFF"/>
              </a:solidFill>
              <a:latin typeface="Georgia" pitchFamily="18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Operative </a:t>
            </a: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on January 1, 1964 </a:t>
            </a:r>
          </a:p>
          <a:p>
            <a:pPr>
              <a:defRPr/>
            </a:pPr>
            <a:endParaRPr lang="en-US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12% of License Fees</a:t>
            </a:r>
          </a:p>
          <a:p>
            <a:pPr>
              <a:defRPr/>
            </a:pPr>
            <a:r>
              <a:rPr lang="en-US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(B&amp;P Code §10450.6)</a:t>
            </a:r>
          </a:p>
          <a:p>
            <a:pPr>
              <a:defRPr/>
            </a:pPr>
            <a:endParaRPr lang="en-US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$3,500,000/year</a:t>
            </a:r>
          </a:p>
        </p:txBody>
      </p:sp>
    </p:spTree>
    <p:extLst>
      <p:ext uri="{BB962C8B-B14F-4D97-AF65-F5344CB8AC3E}">
        <p14:creationId xmlns:p14="http://schemas.microsoft.com/office/powerpoint/2010/main" val="2388900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lBRE_Logo_H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541838"/>
            <a:ext cx="2398712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73075" y="165100"/>
            <a:ext cx="7893050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RECOVERY ACCOUNT</a:t>
            </a:r>
          </a:p>
          <a:p>
            <a:pPr algn="ctr" eaLnBrk="1" hangingPunct="1"/>
            <a:r>
              <a:rPr lang="en-US" alt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Claims History</a:t>
            </a:r>
          </a:p>
          <a:p>
            <a:pPr eaLnBrk="1" hangingPunct="1"/>
            <a:endParaRPr lang="en-US" altLang="en-US" i="1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1964, BRE has paid approximately </a:t>
            </a:r>
            <a:r>
              <a:rPr lang="en-US" altLang="en-US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$51 million</a:t>
            </a:r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victims</a:t>
            </a:r>
          </a:p>
          <a:p>
            <a:pPr eaLnBrk="1" hangingPunct="1"/>
            <a:endParaRPr lang="en-US" alt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54% of all applications paid</a:t>
            </a:r>
          </a:p>
          <a:p>
            <a:pPr eaLnBrk="1" hangingPunct="1"/>
            <a:endParaRPr lang="en-US" altLang="en-US" dirty="0" smtClean="0">
              <a:solidFill>
                <a:srgbClr val="FFFFFF"/>
              </a:solidFill>
            </a:endParaRPr>
          </a:p>
          <a:p>
            <a:pPr eaLnBrk="1" hangingPunct="1"/>
            <a:endParaRPr lang="en-US" altLang="en-US" sz="2800" dirty="0" smtClean="0">
              <a:solidFill>
                <a:srgbClr val="FFFFFF"/>
              </a:solidFill>
            </a:endParaRPr>
          </a:p>
          <a:p>
            <a:pPr eaLnBrk="1" hangingPunct="1"/>
            <a:endParaRPr lang="en-US" alt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lBRE_Logo_H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3884613"/>
            <a:ext cx="23987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77875" y="284163"/>
            <a:ext cx="7513638" cy="3908762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4400" dirty="0" smtClean="0">
              <a:solidFill>
                <a:srgbClr val="FFFFFF"/>
              </a:solidFill>
            </a:endParaRPr>
          </a:p>
          <a:p>
            <a:pPr algn="ctr" eaLnBrk="1" hangingPunct="1"/>
            <a:endParaRPr lang="en-US" altLang="en-US" sz="4400" dirty="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en-US" altLang="en-US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CLAIM</a:t>
            </a:r>
          </a:p>
          <a:p>
            <a:pPr algn="ctr" eaLnBrk="1" hangingPunct="1"/>
            <a:r>
              <a:rPr lang="en-US" altLang="en-US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REQUIREMENTS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  <a:p>
            <a:pPr eaLnBrk="1" hangingPunct="1"/>
            <a:endParaRPr lang="en-US" altLang="en-US" dirty="0" smtClean="0">
              <a:solidFill>
                <a:srgbClr val="FFFFFF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lBRE_Logo_H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19638"/>
            <a:ext cx="20193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9862" y="317500"/>
            <a:ext cx="8804275" cy="40100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400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WHO MAY FILE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“Aggrieved Person”</a:t>
            </a:r>
            <a:r>
              <a:rPr lang="en-US" altLang="en-US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400" i="1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CONSUMER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INNOCENT MEMBER OF THE PUBLIC</a:t>
            </a:r>
          </a:p>
        </p:txBody>
      </p:sp>
    </p:spTree>
    <p:extLst>
      <p:ext uri="{BB962C8B-B14F-4D97-AF65-F5344CB8AC3E}">
        <p14:creationId xmlns:p14="http://schemas.microsoft.com/office/powerpoint/2010/main" val="12071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80808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BASIS FOR APPLICATION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1)		Final Judgment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2)	Licensed Activity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3)	Actual and Direct Loss</a:t>
            </a:r>
          </a:p>
        </p:txBody>
      </p:sp>
    </p:spTree>
    <p:extLst>
      <p:ext uri="{BB962C8B-B14F-4D97-AF65-F5344CB8AC3E}">
        <p14:creationId xmlns:p14="http://schemas.microsoft.com/office/powerpoint/2010/main" val="1431770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lBRE_Logo_H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541838"/>
            <a:ext cx="2398712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49275" y="663575"/>
            <a:ext cx="7742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9863" y="317500"/>
            <a:ext cx="8501062" cy="5262979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 LIMITS</a:t>
            </a:r>
          </a:p>
          <a:p>
            <a:pPr algn="ctr" eaLnBrk="1" hangingPunct="1"/>
            <a:r>
              <a:rPr lang="en-US" alt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(B&amp;P Code § 10474.5)</a:t>
            </a:r>
          </a:p>
          <a:p>
            <a:pPr algn="ctr" eaLnBrk="1" hangingPunct="1"/>
            <a:r>
              <a:rPr lang="en-US" alt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of 2008</a:t>
            </a:r>
          </a:p>
          <a:p>
            <a:pPr algn="ctr" eaLnBrk="1" hangingPunct="1"/>
            <a:endParaRPr lang="en-US" altLang="en-US" sz="2800" dirty="0" smtClean="0">
              <a:solidFill>
                <a:srgbClr val="FFFFFF"/>
              </a:solidFill>
            </a:endParaRPr>
          </a:p>
          <a:p>
            <a:pPr eaLnBrk="1" hangingPunct="1"/>
            <a:endParaRPr lang="en-US" alt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Char char="•"/>
            </a:pPr>
            <a:r>
              <a:rPr lang="en-US" alt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$50,000/per transaction</a:t>
            </a:r>
          </a:p>
          <a:p>
            <a:pPr eaLnBrk="1" hangingPunct="1"/>
            <a:endParaRPr lang="en-US" altLang="en-US" sz="4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Char char="•"/>
            </a:pPr>
            <a:r>
              <a:rPr lang="en-US" alt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$250,000/per licensee</a:t>
            </a:r>
          </a:p>
          <a:p>
            <a:pPr eaLnBrk="1" hangingPunct="1"/>
            <a:endParaRPr lang="en-US" altLang="en-US" sz="4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-10770" b="-14285"/>
          <a:stretch>
            <a:fillRect/>
          </a:stretch>
        </p:blipFill>
        <p:spPr bwMode="auto">
          <a:xfrm>
            <a:off x="7217468" y="228600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0850" y="304800"/>
            <a:ext cx="8305800" cy="3886200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3600" b="1" cap="all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B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UREAU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of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R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eal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E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state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Operations Report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57713"/>
            <a:ext cx="16764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1204" name="Text Box 8"/>
          <p:cNvSpPr txBox="1">
            <a:spLocks noChangeArrowheads="1"/>
          </p:cNvSpPr>
          <p:nvPr/>
        </p:nvSpPr>
        <p:spPr bwMode="auto">
          <a:xfrm>
            <a:off x="3429000" y="41910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2874190" y="4525532"/>
            <a:ext cx="540083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Jeffrey Mason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Chief Deputy Commissioner 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2168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CASE STUDY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latin typeface="Georgia" pitchFamily="18" charset="0"/>
              </a:rPr>
              <a:t>EMERALD BAY FINANCIAL INC. AND THREE INDIVIDUAL REAL ESTATE LICENSEES</a:t>
            </a:r>
          </a:p>
          <a:p>
            <a:pPr>
              <a:defRPr/>
            </a:pPr>
            <a:r>
              <a:rPr lang="en-US" altLang="en-US" dirty="0" smtClean="0">
                <a:latin typeface="Georgia" pitchFamily="18" charset="0"/>
              </a:rPr>
              <a:t>30 VICTIMS</a:t>
            </a:r>
          </a:p>
          <a:p>
            <a:pPr>
              <a:defRPr/>
            </a:pPr>
            <a:r>
              <a:rPr lang="en-US" altLang="en-US" dirty="0" smtClean="0">
                <a:latin typeface="Georgia" pitchFamily="18" charset="0"/>
              </a:rPr>
              <a:t>TRUST DEED INVESTMENTS</a:t>
            </a:r>
          </a:p>
          <a:p>
            <a:pPr>
              <a:defRPr/>
            </a:pPr>
            <a:r>
              <a:rPr lang="en-US" altLang="en-US" dirty="0" smtClean="0">
                <a:latin typeface="Georgia" pitchFamily="18" charset="0"/>
              </a:rPr>
              <a:t>CalBRE AWARDED $1,000,000 TO VICTIMS</a:t>
            </a:r>
          </a:p>
        </p:txBody>
      </p:sp>
    </p:spTree>
    <p:extLst>
      <p:ext uri="{BB962C8B-B14F-4D97-AF65-F5344CB8AC3E}">
        <p14:creationId xmlns:p14="http://schemas.microsoft.com/office/powerpoint/2010/main" val="3559400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89375" y="1455738"/>
            <a:ext cx="4811713" cy="3567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CONSUMER RECOVERY ACCOUNT</a:t>
            </a:r>
            <a: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Questions</a:t>
            </a:r>
            <a:b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(916) 263-8925</a:t>
            </a:r>
          </a:p>
        </p:txBody>
      </p:sp>
      <p:pic>
        <p:nvPicPr>
          <p:cNvPr id="12291" name="Picture 4" descr="CalBRE_Logo_HiRes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475" y="1379538"/>
            <a:ext cx="2906713" cy="2582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013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-10770" b="-14285"/>
          <a:stretch>
            <a:fillRect/>
          </a:stretch>
        </p:blipFill>
        <p:spPr bwMode="auto">
          <a:xfrm>
            <a:off x="7217468" y="228600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0850" y="838200"/>
            <a:ext cx="8305800" cy="3124200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3600" b="1" cap="all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B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UREAU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of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R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eal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E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state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57713"/>
            <a:ext cx="16764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1204" name="Text Box 8"/>
          <p:cNvSpPr txBox="1">
            <a:spLocks noChangeArrowheads="1"/>
          </p:cNvSpPr>
          <p:nvPr/>
        </p:nvSpPr>
        <p:spPr bwMode="auto">
          <a:xfrm>
            <a:off x="3429000" y="41910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2590800" y="4191000"/>
            <a:ext cx="58121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 Pool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Commissioner </a:t>
            </a: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Licensing &amp; Administration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401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622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main Complaints?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708525"/>
          </a:xfrm>
        </p:spPr>
        <p:txBody>
          <a:bodyPr/>
          <a:lstStyle/>
          <a:p>
            <a:pPr marL="136525" indent="0" algn="ctr">
              <a:buNone/>
            </a:pPr>
            <a:endParaRPr lang="en-US" sz="7200" dirty="0" smtClean="0"/>
          </a:p>
          <a:p>
            <a:pPr marL="136525" indent="0" algn="ctr">
              <a:buNone/>
            </a:pPr>
            <a:r>
              <a:rPr lang="en-US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Processing Times</a:t>
            </a:r>
          </a:p>
          <a:p>
            <a:pPr marL="136525" indent="0" algn="ctr">
              <a:buNone/>
            </a:pPr>
            <a:r>
              <a:rPr lang="en-US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 Wait Times</a:t>
            </a:r>
          </a:p>
          <a:p>
            <a:endParaRPr lang="en-US" dirty="0" smtClean="0"/>
          </a:p>
          <a:p>
            <a:pPr marL="1365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6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Numbers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75125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Number of Calls per Month</a:t>
            </a:r>
          </a:p>
          <a:p>
            <a:pPr lvl="1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21,130	</a:t>
            </a:r>
          </a:p>
          <a:p>
            <a:pPr lvl="1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Staff Dedicated to Phones</a:t>
            </a:r>
          </a:p>
          <a:p>
            <a:pPr lvl="1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Calls Involve Status of Applications</a:t>
            </a:r>
          </a:p>
          <a:p>
            <a:pPr marL="585788" lvl="1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0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Be Done?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08525"/>
          </a:xfrm>
        </p:spPr>
        <p:txBody>
          <a:bodyPr/>
          <a:lstStyle/>
          <a:p>
            <a:pPr marL="136525" indent="0">
              <a:buNone/>
            </a:pPr>
            <a:endParaRPr lang="en-US" sz="4800" dirty="0" smtClean="0"/>
          </a:p>
          <a:p>
            <a:pPr marL="136525" indent="0">
              <a:buNone/>
            </a:pP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Me</a:t>
            </a:r>
          </a:p>
          <a:p>
            <a:pPr marL="136525" indent="0">
              <a:buNone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Help You</a:t>
            </a:r>
          </a:p>
          <a:p>
            <a:pPr marL="136525" indent="0">
              <a:buNone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- Jerry Maguire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255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eLicensing is the Answer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Salesperson 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terminations</a:t>
            </a:r>
          </a:p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contact information (email and phone numbers)</a:t>
            </a:r>
          </a:p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Salesperson changes of employing broker</a:t>
            </a:r>
          </a:p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Broker main office address changes</a:t>
            </a:r>
          </a:p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Mailing address changes</a:t>
            </a:r>
          </a:p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 license certificate</a:t>
            </a:r>
          </a:p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Broker renewals</a:t>
            </a:r>
          </a:p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Salesperson 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renewals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84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/>
                </a:solidFill>
              </a:rPr>
              <a:t>License Renewals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54, 537 Sales Renewals in FY 13/14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7,504 Sales Renewals by Mail</a:t>
            </a:r>
          </a:p>
          <a:p>
            <a:pPr lvl="2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86% of renewals on-line</a:t>
            </a:r>
          </a:p>
          <a:p>
            <a:pPr marL="904875" lvl="2" indent="0">
              <a:buNone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30,539  Broker Renewals in FY 13/14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9,722 Broker Renewals by Mail</a:t>
            </a:r>
          </a:p>
          <a:p>
            <a:pPr lvl="2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68% of renewals on-line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65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Snail Mail Delays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Are Costly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79925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17,226 Renewals by Mail</a:t>
            </a:r>
          </a:p>
          <a:p>
            <a:pPr lvl="1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4 Week Backlog </a:t>
            </a:r>
          </a:p>
          <a:p>
            <a:pPr lvl="2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eLicensing instantaneous</a:t>
            </a:r>
          </a:p>
          <a:p>
            <a:pPr lvl="1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25,839 Actual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ours to Process</a:t>
            </a:r>
          </a:p>
          <a:p>
            <a:pPr lvl="2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eLicensing Saves 13 Yrs./13 PYs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sz="3800" dirty="0" smtClean="0">
              <a:solidFill>
                <a:srgbClr val="FFFF00"/>
              </a:solidFill>
            </a:endParaRPr>
          </a:p>
          <a:p>
            <a:pPr marL="585788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5857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Other Timesaving Licensing Resources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Combo Applications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38,781 REB Exam Applications</a:t>
            </a:r>
          </a:p>
          <a:p>
            <a:pPr lvl="2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5,297 Did Not Use Combo Application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91,596 RES Exam Applications</a:t>
            </a:r>
          </a:p>
          <a:p>
            <a:pPr lvl="2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26,764 Did Not Use Combo Application</a:t>
            </a:r>
          </a:p>
          <a:p>
            <a:pPr marL="904875" lvl="2" indent="0">
              <a:buNone/>
            </a:pP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 Resources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Videos on RES/REB exam/app process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Posting of Current Processing Times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Posting of FAQs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957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" tIns="0" rIns="45720" bIns="0" anchor="t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Financial Statistics</a:t>
            </a:r>
            <a:br>
              <a:rPr lang="en-US" sz="4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44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FY 2014-2015</a:t>
            </a:r>
            <a:r>
              <a:rPr lang="en-US" sz="50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High Tower Text" pitchFamily="18" charset="0"/>
              </a:rPr>
              <a:t/>
            </a:r>
            <a:br>
              <a:rPr lang="en-US" sz="50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High Tower Text" pitchFamily="18" charset="0"/>
              </a:rPr>
            </a:br>
            <a:endParaRPr lang="en-US" sz="50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High Tower Text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127638"/>
              </p:ext>
            </p:extLst>
          </p:nvPr>
        </p:nvGraphicFramePr>
        <p:xfrm>
          <a:off x="304800" y="2514600"/>
          <a:ext cx="8534400" cy="41175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{3B4B98B0-60AC-42C2-AFA5-B58CD77FA1E5}</a:tableStyleId>
              </a:tblPr>
              <a:tblGrid>
                <a:gridCol w="2209800"/>
                <a:gridCol w="1600200"/>
                <a:gridCol w="1524000"/>
                <a:gridCol w="1600200"/>
                <a:gridCol w="1600200"/>
              </a:tblGrid>
              <a:tr h="109220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FIVE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</a:rPr>
                        <a:t> OFFICES/EXAM CENTERS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SACRAMENTO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OAKLAND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FRESNO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LOS ANGELES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SAN DIEGO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1933138">
                <a:tc gridSpan="5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838200" y="175260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white"/>
                </a:solidFill>
                <a:cs typeface="Arial" charset="0"/>
              </a:rPr>
              <a:t>$</a:t>
            </a:r>
            <a:r>
              <a:rPr lang="en-US" sz="3600" b="1" dirty="0" smtClean="0">
                <a:solidFill>
                  <a:prstClr val="white"/>
                </a:solidFill>
                <a:cs typeface="Arial" charset="0"/>
              </a:rPr>
              <a:t>49.2 </a:t>
            </a:r>
            <a:r>
              <a:rPr lang="en-US" sz="3600" b="1" dirty="0">
                <a:solidFill>
                  <a:prstClr val="white"/>
                </a:solidFill>
                <a:cs typeface="Arial" charset="0"/>
              </a:rPr>
              <a:t>MILLION BUDGET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488409"/>
              </p:ext>
            </p:extLst>
          </p:nvPr>
        </p:nvGraphicFramePr>
        <p:xfrm>
          <a:off x="380999" y="4770121"/>
          <a:ext cx="8534401" cy="188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1"/>
                <a:gridCol w="3048000"/>
                <a:gridCol w="2514600"/>
              </a:tblGrid>
              <a:tr h="383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7/1/2013 – 3/31/2014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7/1/2014 – 3/31/2015</a:t>
                      </a:r>
                      <a:endParaRPr lang="en-US" sz="2000" dirty="0"/>
                    </a:p>
                  </a:txBody>
                  <a:tcPr/>
                </a:tc>
              </a:tr>
              <a:tr h="70103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Revenues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$36,302,000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$37,813,000</a:t>
                      </a:r>
                      <a:endParaRPr lang="en-US" sz="2400" dirty="0"/>
                    </a:p>
                  </a:txBody>
                  <a:tcPr/>
                </a:tc>
              </a:tr>
              <a:tr h="766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Expenditures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$30,803,000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$34,165,000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0246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Website Resources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1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2700"/>
            <a:ext cx="8229600" cy="11557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Website Resources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1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eLicensing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pPr marL="136525" indent="0" algn="ctr" eaLnBrk="1" hangingPunct="1">
              <a:buNone/>
            </a:pPr>
            <a:r>
              <a:rPr lang="en-US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</a:t>
            </a:r>
          </a:p>
          <a:p>
            <a:pPr marL="136525" indent="0" algn="ctr" eaLnBrk="1" hangingPunct="1">
              <a:buNone/>
            </a:pPr>
            <a:r>
              <a:rPr lang="en-US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</a:t>
            </a:r>
          </a:p>
          <a:p>
            <a:pPr marL="136525" indent="0" algn="ctr" eaLnBrk="1" hangingPunct="1">
              <a:buNone/>
            </a:pPr>
            <a:r>
              <a:rPr lang="en-US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 the eWord!</a:t>
            </a:r>
          </a:p>
        </p:txBody>
      </p:sp>
    </p:spTree>
    <p:extLst>
      <p:ext uri="{BB962C8B-B14F-4D97-AF65-F5344CB8AC3E}">
        <p14:creationId xmlns:p14="http://schemas.microsoft.com/office/powerpoint/2010/main" val="6352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228600"/>
            <a:ext cx="3048000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nvex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i="1" cap="all" dirty="0">
                <a:ln w="0">
                  <a:noFill/>
                </a:ln>
                <a:solidFill>
                  <a:srgbClr val="002060"/>
                </a:solidFill>
                <a:latin typeface="Baskerville Old Face" pitchFamily="18" charset="0"/>
              </a:rPr>
              <a:t>Q&amp;A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8227" y="2182388"/>
            <a:ext cx="8534400" cy="1015663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914400" algn="l"/>
                <a:tab pos="5889625" algn="l"/>
              </a:tabLst>
              <a:defRPr/>
            </a:pPr>
            <a:r>
              <a:rPr lang="en-US" sz="6000" b="1" i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276600"/>
            <a:ext cx="8077200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High Tower Text" pitchFamily="18" charset="0"/>
              </a:rPr>
              <a:t>This power point presentation will be made available in its entirety on the CalBRE website.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High Tower Text" pitchFamily="18" charset="0"/>
              </a:rPr>
              <a:t>www.bre.ca.gov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5257800"/>
            <a:ext cx="6629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latinLnBrk="1">
              <a:defRPr/>
            </a:pPr>
            <a:r>
              <a:rPr lang="en-US" sz="32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High Tower Text" pitchFamily="18" charset="0"/>
              </a:rPr>
              <a:t>San Jose, CA – October 2015</a:t>
            </a:r>
            <a:endParaRPr lang="en-US" sz="3200" b="1" dirty="0">
              <a:ln w="10541" cmpd="sng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latin typeface="High Tower Text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1013430"/>
            <a:ext cx="1447800" cy="128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251434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8" name="Object 50"/>
          <p:cNvGraphicFramePr>
            <a:graphicFrameLocks noGrp="1"/>
          </p:cNvGraphicFramePr>
          <p:nvPr>
            <p:ph idx="1"/>
          </p:nvPr>
        </p:nvGraphicFramePr>
        <p:xfrm>
          <a:off x="533400" y="1905000"/>
          <a:ext cx="8153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Worksheet" r:id="rId5" imgW="8153305" imgH="2247995" progId="Excel.Sheet.8">
                  <p:embed followColorScheme="full"/>
                </p:oleObj>
              </mc:Choice>
              <mc:Fallback>
                <p:oleObj name="Worksheet" r:id="rId5" imgW="8153305" imgH="2247995" progId="Excel.Shee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8153400" cy="23622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5E9EFF"/>
                          </a:gs>
                          <a:gs pos="70000">
                            <a:srgbClr val="C4D6EB"/>
                          </a:gs>
                          <a:gs pos="74001">
                            <a:srgbClr val="85C2FF"/>
                          </a:gs>
                          <a:gs pos="100000">
                            <a:srgbClr val="FFEBFA"/>
                          </a:gs>
                        </a:gsLst>
                        <a:lin ang="1350000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cap="all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License Population</a:t>
            </a:r>
            <a:endParaRPr lang="en-US" sz="4400" cap="all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  <p:sp>
        <p:nvSpPr>
          <p:cNvPr id="2100" name="TextBox 2"/>
          <p:cNvSpPr txBox="1">
            <a:spLocks noChangeArrowheads="1"/>
          </p:cNvSpPr>
          <p:nvPr/>
        </p:nvSpPr>
        <p:spPr bwMode="auto">
          <a:xfrm>
            <a:off x="381000" y="4648200"/>
            <a:ext cx="8305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License Population Peak 11/2007: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549, 250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License Population as of 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4/23/2015:  </a:t>
            </a:r>
            <a:endParaRPr lang="en-US" sz="2800" b="1" dirty="0">
              <a:solidFill>
                <a:srgbClr val="FFFF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401,509</a:t>
            </a:r>
            <a:endParaRPr lang="en-US" sz="2800" b="1" dirty="0">
              <a:solidFill>
                <a:srgbClr val="FFFF00"/>
              </a:solidFill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0975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LICENSING WORKLOAD</a:t>
            </a:r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endParaRPr lang="en-US" dirty="0"/>
          </a:p>
        </p:txBody>
      </p:sp>
      <p:graphicFrame>
        <p:nvGraphicFramePr>
          <p:cNvPr id="57506" name="Group 1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890684"/>
              </p:ext>
            </p:extLst>
          </p:nvPr>
        </p:nvGraphicFramePr>
        <p:xfrm>
          <a:off x="457200" y="838200"/>
          <a:ext cx="8229600" cy="5562608"/>
        </p:xfrm>
        <a:graphic>
          <a:graphicData uri="http://schemas.openxmlformats.org/drawingml/2006/table">
            <a:tbl>
              <a:tblPr/>
              <a:tblGrid>
                <a:gridCol w="2284413"/>
                <a:gridCol w="1982787"/>
                <a:gridCol w="1981200"/>
                <a:gridCol w="1981200"/>
              </a:tblGrid>
              <a:tr h="778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7/1/13 – 3/31/14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7/1/14 – 3/31/15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% Change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8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Exams Scheduled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709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29,675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32,246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85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5,943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5,312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-11%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7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New Licenses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85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11,956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15,317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85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REB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3,954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3,463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-12%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7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Renewals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85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39,759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37,524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-6%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709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22,466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21,605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-4%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8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Renewal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709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74%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85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86%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8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Total Licensees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403,842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401,845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-.49%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0225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MORTGAGE LENDING ACTIVITY</a:t>
            </a:r>
            <a:endParaRPr lang="en-US" dirty="0"/>
          </a:p>
        </p:txBody>
      </p:sp>
      <p:sp>
        <p:nvSpPr>
          <p:cNvPr id="62466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9144000" cy="5791200"/>
          </a:xfrm>
        </p:spPr>
        <p:txBody>
          <a:bodyPr/>
          <a:lstStyle/>
          <a:p>
            <a:pPr marL="136525" indent="0" algn="ctr" eaLnBrk="1" hangingPunct="1">
              <a:buNone/>
            </a:pPr>
            <a:endParaRPr lang="en-US" sz="2400" b="1" dirty="0" smtClean="0"/>
          </a:p>
          <a:p>
            <a:pPr marL="136525" indent="0" algn="ctr" eaLnBrk="1" hangingPunct="1">
              <a:buNone/>
            </a:pPr>
            <a:r>
              <a:rPr lang="en-US" sz="2400" b="1" dirty="0" smtClean="0"/>
              <a:t>Need MLO Endorsement to Originate Residential Loans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60451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978068"/>
              </p:ext>
            </p:extLst>
          </p:nvPr>
        </p:nvGraphicFramePr>
        <p:xfrm>
          <a:off x="914400" y="2209800"/>
          <a:ext cx="7772400" cy="3289920"/>
        </p:xfrm>
        <a:graphic>
          <a:graphicData uri="http://schemas.openxmlformats.org/drawingml/2006/table">
            <a:tbl>
              <a:tblPr/>
              <a:tblGrid>
                <a:gridCol w="4811713"/>
                <a:gridCol w="1554162"/>
                <a:gridCol w="1406525"/>
              </a:tblGrid>
              <a:tr h="61145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MLO Stats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16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Jan.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Jan.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34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Approved Individuals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15,743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15,668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89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Approved Companies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4,179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4,595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89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Approved Branches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794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854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89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Total MLOs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20,716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21,117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6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SUBDIVISIONS </a:t>
            </a:r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WORKLOAD</a:t>
            </a:r>
            <a:b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endParaRPr lang="en-US" dirty="0"/>
          </a:p>
        </p:txBody>
      </p:sp>
      <p:graphicFrame>
        <p:nvGraphicFramePr>
          <p:cNvPr id="58411" name="Group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109938"/>
              </p:ext>
            </p:extLst>
          </p:nvPr>
        </p:nvGraphicFramePr>
        <p:xfrm>
          <a:off x="457200" y="688322"/>
          <a:ext cx="8229600" cy="446282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2523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Applications for Public Report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0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7/1/13 - 3/31/14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7/1/14 - 3/31/15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81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Final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2,020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1,801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1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Renewal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81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Amendment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325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Total Applications Received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2,455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2,259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4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ENFORCEMENT </a:t>
            </a:r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WORKLOAD</a:t>
            </a:r>
            <a:b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endParaRPr lang="en-US" dirty="0"/>
          </a:p>
        </p:txBody>
      </p:sp>
      <p:graphicFrame>
        <p:nvGraphicFramePr>
          <p:cNvPr id="59455" name="Group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61951"/>
              </p:ext>
            </p:extLst>
          </p:nvPr>
        </p:nvGraphicFramePr>
        <p:xfrm>
          <a:off x="533400" y="1295400"/>
          <a:ext cx="8153400" cy="4809809"/>
        </p:xfrm>
        <a:graphic>
          <a:graphicData uri="http://schemas.openxmlformats.org/drawingml/2006/table">
            <a:tbl>
              <a:tblPr/>
              <a:tblGrid>
                <a:gridCol w="2605088"/>
                <a:gridCol w="1966912"/>
                <a:gridCol w="1981200"/>
                <a:gridCol w="1600200"/>
              </a:tblGrid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7/1/13 -3/31/14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7/1/14 – 3/31/15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% Change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License Denials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89%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Disciplinary Actions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(Revocations, Surrenders, Suspensions, Public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Reprovals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603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751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39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Desist &amp; Refrain Orders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Citations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5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DE_AFTER_EFFECT" val="1"/>
  <p:tag name="ENABLE_SOUND" val="1"/>
  <p:tag name="FADE_TITLE" val="0"/>
  <p:tag name="RECTANGLECOLOR" val="55295"/>
  <p:tag name="SHOW_RECTANGLES" val="1"/>
  <p:tag name="SHADOW_SET" val="0"/>
  <p:tag name="PACKED_FLAG" val="0"/>
  <p:tag name="SOUNDBACK" val="[Select Soun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DE_AFTER_EFFECT" val="1"/>
  <p:tag name="ENABLE_SOUND" val="1"/>
  <p:tag name="FADE_TITLE" val="0"/>
  <p:tag name="RECTANGLECOLOR" val="55295"/>
  <p:tag name="SHOW_RECTANGLES" val="1"/>
  <p:tag name="SHADOW_SET" val="0"/>
  <p:tag name="PACKED_FLAG" val="0"/>
  <p:tag name="SOUNDBACK" val="[Select Soun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DE_AFTER_EFFECT" val="1"/>
  <p:tag name="ENABLE_SOUND" val="1"/>
  <p:tag name="FADE_TITLE" val="0"/>
  <p:tag name="RECTANGLECOLOR" val="55295"/>
  <p:tag name="SHOW_RECTANGLES" val="1"/>
  <p:tag name="SHADOW_SET" val="0"/>
  <p:tag name="PACKED_FLAG" val="0"/>
  <p:tag name="SOUNDBACK" val="[Select Soun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239</TotalTime>
  <Words>978</Words>
  <Application>Microsoft Office PowerPoint</Application>
  <PresentationFormat>On-screen Show (4:3)</PresentationFormat>
  <Paragraphs>388</Paragraphs>
  <Slides>43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1_Apex</vt:lpstr>
      <vt:lpstr>2_Apex</vt:lpstr>
      <vt:lpstr>Worksheet</vt:lpstr>
      <vt:lpstr>PowerPoint Presentation</vt:lpstr>
      <vt:lpstr>  Today’s Agenda</vt:lpstr>
      <vt:lpstr>PowerPoint Presentation</vt:lpstr>
      <vt:lpstr>Financial Statistics FY 2014-2015 </vt:lpstr>
      <vt:lpstr>License Population</vt:lpstr>
      <vt:lpstr>LICENSING WORKLOAD </vt:lpstr>
      <vt:lpstr>MORTGAGE LENDING ACTIVITY</vt:lpstr>
      <vt:lpstr>SUBDIVISIONS WORKLOAD </vt:lpstr>
      <vt:lpstr>ENFORCEMENT WORKLOAD </vt:lpstr>
      <vt:lpstr>Consumer Recovery Account </vt:lpstr>
      <vt:lpstr>   Enforcement Update    Rick Fong Assistant Commissioner Enforcement </vt:lpstr>
      <vt:lpstr>Bureau of Real Estate Audits</vt:lpstr>
      <vt:lpstr>Types of Audits Closed Statewide  7/1/14 - 3/31/15</vt:lpstr>
      <vt:lpstr>Audits Closed by Activities Statewide – 7/1/14 - 3/31/15</vt:lpstr>
      <vt:lpstr>Findings of Audits Closed,  7/1/14 – 3/31/15</vt:lpstr>
      <vt:lpstr>Trust Fund Shortages   7/1/14 - 3/31/15</vt:lpstr>
      <vt:lpstr>Payment Handling, Accounting: The Way It Was</vt:lpstr>
      <vt:lpstr>Payment Handling, Accounting: The Way It Often Is Now</vt:lpstr>
      <vt:lpstr>Broker Escrow Reporting - §10141.6</vt:lpstr>
      <vt:lpstr>Bureau of Real Estate Audit Section</vt:lpstr>
      <vt:lpstr>PowerPoint Presentation</vt:lpstr>
      <vt:lpstr>PowerPoint Presentation</vt:lpstr>
      <vt:lpstr>PURPOSE</vt:lpstr>
      <vt:lpstr>PowerPoint Presentation</vt:lpstr>
      <vt:lpstr>PowerPoint Presentation</vt:lpstr>
      <vt:lpstr>PowerPoint Presentation</vt:lpstr>
      <vt:lpstr>PowerPoint Presentation</vt:lpstr>
      <vt:lpstr>BASIS FOR APPLICATION</vt:lpstr>
      <vt:lpstr>PowerPoint Presentation</vt:lpstr>
      <vt:lpstr>CASE STUDY</vt:lpstr>
      <vt:lpstr>   CONSUMER RECOVERY ACCOUNT  Questions  (916) 263-8925</vt:lpstr>
      <vt:lpstr>PowerPoint Presentation</vt:lpstr>
      <vt:lpstr>What are the main Complaints?</vt:lpstr>
      <vt:lpstr>By the Numbers</vt:lpstr>
      <vt:lpstr>What Can Be Done?</vt:lpstr>
      <vt:lpstr>eLicensing is the Answer</vt:lpstr>
      <vt:lpstr>License Renewals</vt:lpstr>
      <vt:lpstr>Snail Mail Delays Are Costly</vt:lpstr>
      <vt:lpstr>Other Timesaving Licensing Resources</vt:lpstr>
      <vt:lpstr>Website Resources</vt:lpstr>
      <vt:lpstr>Website Resources</vt:lpstr>
      <vt:lpstr>eLicensing</vt:lpstr>
      <vt:lpstr>PowerPoint Presentation</vt:lpstr>
    </vt:vector>
  </TitlesOfParts>
  <Company>State of CA, Dept. of Real Estate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Yevonne Robertson</dc:creator>
  <cp:lastModifiedBy>Yevonne Robertson</cp:lastModifiedBy>
  <cp:revision>31</cp:revision>
  <cp:lastPrinted>2015-04-23T17:04:50Z</cp:lastPrinted>
  <dcterms:created xsi:type="dcterms:W3CDTF">2015-04-21T18:05:44Z</dcterms:created>
  <dcterms:modified xsi:type="dcterms:W3CDTF">2015-04-29T22:09:55Z</dcterms:modified>
</cp:coreProperties>
</file>