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pptx" ContentType="application/vnd.openxmlformats-officedocument.presentationml.presentation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7"/>
  </p:notesMasterIdLst>
  <p:handoutMasterIdLst>
    <p:handoutMasterId r:id="rId28"/>
  </p:handoutMasterIdLst>
  <p:sldIdLst>
    <p:sldId id="326" r:id="rId5"/>
    <p:sldId id="316" r:id="rId6"/>
    <p:sldId id="317" r:id="rId7"/>
    <p:sldId id="318" r:id="rId8"/>
    <p:sldId id="319" r:id="rId9"/>
    <p:sldId id="321" r:id="rId10"/>
    <p:sldId id="322" r:id="rId11"/>
    <p:sldId id="323" r:id="rId12"/>
    <p:sldId id="325" r:id="rId13"/>
    <p:sldId id="256" r:id="rId14"/>
    <p:sldId id="257" r:id="rId15"/>
    <p:sldId id="302" r:id="rId16"/>
    <p:sldId id="277" r:id="rId17"/>
    <p:sldId id="279" r:id="rId18"/>
    <p:sldId id="314" r:id="rId19"/>
    <p:sldId id="315" r:id="rId20"/>
    <p:sldId id="306" r:id="rId21"/>
    <p:sldId id="308" r:id="rId22"/>
    <p:sldId id="309" r:id="rId23"/>
    <p:sldId id="307" r:id="rId24"/>
    <p:sldId id="310" r:id="rId25"/>
    <p:sldId id="313" r:id="rId2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0000FF"/>
    <a:srgbClr val="EED51E"/>
    <a:srgbClr val="E8532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437" autoAdjust="0"/>
    <p:restoredTop sz="94654" autoAdjust="0"/>
  </p:normalViewPr>
  <p:slideViewPr>
    <p:cSldViewPr>
      <p:cViewPr varScale="1">
        <p:scale>
          <a:sx n="84" d="100"/>
          <a:sy n="84" d="100"/>
        </p:scale>
        <p:origin x="-70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deptdre.local\Files\Sacramento\Shared_Folders\DRE%20Program%20Information\DATAQUICK-ForeclosureDataChart.xls\Chart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deptdre.local\Files\Sacramento\Shared_Folders\DRE%20Program%20Information\DATAQUICK-ForeclosureDataChart.xls\Chart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 sz="3200">
                <a:latin typeface="Bodoni MT Black" pitchFamily="18" charset="0"/>
              </a:defRPr>
            </a:pPr>
            <a:r>
              <a:rPr lang="en-US" sz="3200" dirty="0" smtClean="0">
                <a:latin typeface="Bodoni MT Black" pitchFamily="18" charset="0"/>
              </a:rPr>
              <a:t>California Foreclosure Rate</a:t>
            </a:r>
            <a:endParaRPr lang="en-US" sz="3200" dirty="0">
              <a:latin typeface="Bodoni MT Black" pitchFamily="18" charset="0"/>
            </a:endParaRPr>
          </a:p>
        </c:rich>
      </c:tx>
    </c:title>
    <c:plotArea>
      <c:layout/>
      <c:barChart>
        <c:barDir val="col"/>
        <c:grouping val="clustered"/>
        <c:ser>
          <c:idx val="0"/>
          <c:order val="0"/>
          <c:spPr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  <a:ln>
              <a:solidFill>
                <a:srgbClr val="FF0000"/>
              </a:solidFill>
            </a:ln>
          </c:spPr>
          <c:dLbls>
            <c:dLbl>
              <c:idx val="0"/>
              <c:layout>
                <c:manualLayout>
                  <c:x val="-7.3408185087975074E-3"/>
                  <c:y val="-5.0834694105430008E-3"/>
                </c:manualLayout>
              </c:layout>
              <c:showVal val="1"/>
            </c:dLbl>
            <c:dLbl>
              <c:idx val="1"/>
              <c:layout>
                <c:manualLayout>
                  <c:x val="8.4775687761252314E-3"/>
                  <c:y val="-1.2279141705458317E-3"/>
                </c:manualLayout>
              </c:layout>
              <c:showVal val="1"/>
            </c:dLbl>
            <c:dLbl>
              <c:idx val="2"/>
              <c:layout>
                <c:manualLayout>
                  <c:x val="-2.7091231651599195E-3"/>
                  <c:y val="2.5526714497872832E-3"/>
                </c:manualLayout>
              </c:layout>
              <c:showVal val="1"/>
            </c:dLbl>
            <c:dLbl>
              <c:idx val="3"/>
              <c:layout>
                <c:manualLayout>
                  <c:x val="-4.6386215611937493E-3"/>
                  <c:y val="-5.7084514398841732E-3"/>
                </c:manualLayout>
              </c:layout>
              <c:showVal val="1"/>
            </c:dLbl>
            <c:dLbl>
              <c:idx val="4"/>
              <c:layout>
                <c:manualLayout>
                  <c:x val="1.9206279770584255E-3"/>
                  <c:y val="-3.7588885304067126E-3"/>
                </c:manualLayout>
              </c:layout>
              <c:showVal val="1"/>
            </c:dLbl>
            <c:dLbl>
              <c:idx val="5"/>
              <c:layout>
                <c:manualLayout>
                  <c:x val="-1.0040949742393297E-2"/>
                  <c:y val="-3.8776051281336639E-3"/>
                </c:manualLayout>
              </c:layout>
              <c:showVal val="1"/>
            </c:dLbl>
            <c:dLbl>
              <c:idx val="6"/>
              <c:layout>
                <c:manualLayout>
                  <c:x val="-4.2523330417031605E-3"/>
                  <c:y val="-1.0123544641233361E-3"/>
                </c:manualLayout>
              </c:layout>
              <c:showVal val="1"/>
            </c:dLbl>
            <c:dLbl>
              <c:idx val="7"/>
              <c:layout>
                <c:manualLayout>
                  <c:x val="-5.4113201127637062E-3"/>
                  <c:y val="-7.0332087191255438E-3"/>
                </c:manualLayout>
              </c:layout>
              <c:showVal val="1"/>
            </c:dLbl>
            <c:dLbl>
              <c:idx val="8"/>
              <c:layout>
                <c:manualLayout>
                  <c:x val="7.638281325945389E-4"/>
                  <c:y val="3.4681828052150008E-3"/>
                </c:manualLayout>
              </c:layout>
              <c:showVal val="1"/>
            </c:dLbl>
            <c:dLbl>
              <c:idx val="9"/>
              <c:layout>
                <c:manualLayout>
                  <c:x val="-7.3408185087975118E-3"/>
                  <c:y val="-4.7929400844563758E-3"/>
                </c:manualLayout>
              </c:layout>
              <c:showVal val="1"/>
            </c:dLbl>
            <c:dLbl>
              <c:idx val="10"/>
              <c:layout>
                <c:manualLayout>
                  <c:x val="5.0070477301448557E-3"/>
                  <c:y val="-1.5369477627566134E-2"/>
                </c:manualLayout>
              </c:layout>
              <c:showVal val="1"/>
            </c:dLbl>
            <c:dLbl>
              <c:idx val="11"/>
              <c:layout>
                <c:manualLayout>
                  <c:x val="-2.7111888791678251E-3"/>
                  <c:y val="-1.1093739719239689E-3"/>
                </c:manualLayout>
              </c:layout>
              <c:showVal val="1"/>
            </c:dLbl>
            <c:dLbl>
              <c:idx val="12"/>
              <c:layout>
                <c:manualLayout>
                  <c:x val="-2.5084422528029695E-2"/>
                  <c:y val="2.852049910873437E-2"/>
                </c:manualLayout>
              </c:layout>
              <c:showVal val="1"/>
            </c:dLbl>
            <c:dLbl>
              <c:idx val="13"/>
              <c:layout>
                <c:manualLayout>
                  <c:x val="-8.8818411587440142E-3"/>
                  <c:y val="-9.2734773537947093E-3"/>
                </c:manualLayout>
              </c:layout>
              <c:showVal val="1"/>
            </c:dLbl>
            <c:dLbl>
              <c:idx val="14"/>
              <c:layout>
                <c:manualLayout>
                  <c:x val="-1.165791776027996E-3"/>
                  <c:y val="-9.9734290028000161E-3"/>
                </c:manualLayout>
              </c:layout>
              <c:showVal val="1"/>
            </c:dLbl>
            <c:dLbl>
              <c:idx val="15"/>
              <c:layout>
                <c:manualLayout>
                  <c:x val="-4.6363128220083694E-3"/>
                  <c:y val="-5.0834694105430008E-3"/>
                </c:manualLayout>
              </c:layout>
              <c:showVal val="1"/>
            </c:dLbl>
            <c:dLbl>
              <c:idx val="16"/>
              <c:layout>
                <c:manualLayout>
                  <c:x val="-7.3431272479828934E-3"/>
                  <c:y val="-1.498210519278393E-2"/>
                </c:manualLayout>
              </c:layout>
              <c:showVal val="1"/>
            </c:dLbl>
            <c:dLbl>
              <c:idx val="17"/>
              <c:layout>
                <c:manualLayout>
                  <c:x val="-5.7887128910837924E-3"/>
                  <c:y val="7.1301247771836116E-3"/>
                </c:manualLayout>
              </c:layout>
              <c:showVal val="1"/>
            </c:dLbl>
            <c:dLbl>
              <c:idx val="18"/>
              <c:layout>
                <c:manualLayout>
                  <c:x val="-7.7182838547783872E-3"/>
                  <c:y val="1.4260249554367218E-2"/>
                </c:manualLayout>
              </c:layout>
              <c:showVal val="1"/>
            </c:dLbl>
            <c:dLbl>
              <c:idx val="19"/>
              <c:layout>
                <c:manualLayout>
                  <c:x val="-4.6363128220083694E-3"/>
                  <c:y val="-1.2279141705458317E-3"/>
                </c:manualLayout>
              </c:layout>
              <c:showVal val="1"/>
            </c:dLbl>
            <c:dLbl>
              <c:idx val="20"/>
              <c:layout>
                <c:manualLayout>
                  <c:x val="2.3114124623310976E-3"/>
                  <c:y val="4.4805372693383274E-3"/>
                </c:manualLayout>
              </c:layout>
              <c:showVal val="1"/>
            </c:dLbl>
            <c:dLbl>
              <c:idx val="21"/>
              <c:layout>
                <c:manualLayout>
                  <c:x val="-1.1636045494313244E-3"/>
                  <c:y val="-1.9871888385935885E-2"/>
                </c:manualLayout>
              </c:layout>
              <c:showVal val="1"/>
            </c:dLbl>
            <c:dLbl>
              <c:idx val="22"/>
              <c:layout>
                <c:manualLayout>
                  <c:x val="-3.0954116846505348E-3"/>
                  <c:y val="-1.9278658195511261E-3"/>
                </c:manualLayout>
              </c:layout>
              <c:showVal val="1"/>
            </c:dLbl>
            <c:dLbl>
              <c:idx val="23"/>
              <c:layout>
                <c:manualLayout>
                  <c:x val="0"/>
                  <c:y val="-2.1390374331550797E-2"/>
                </c:manualLayout>
              </c:layout>
              <c:showVal val="1"/>
            </c:dLbl>
            <c:dLbl>
              <c:idx val="26"/>
              <c:layout>
                <c:manualLayout>
                  <c:x val="-3.7611665183918215E-3"/>
                  <c:y val="8.4033613445378148E-3"/>
                </c:manualLayout>
              </c:layout>
              <c:showVal val="1"/>
            </c:dLbl>
            <c:txPr>
              <a:bodyPr/>
              <a:lstStyle/>
              <a:p>
                <a:pPr>
                  <a:defRPr sz="800"/>
                </a:pPr>
                <a:endParaRPr lang="en-US"/>
              </a:p>
            </c:txPr>
            <c:showVal val="1"/>
          </c:dLbls>
          <c:cat>
            <c:numRef>
              <c:f>'Foreclosure Chart'!$A$1:$A$31</c:f>
              <c:numCache>
                <c:formatCode>mmm\-yy</c:formatCode>
                <c:ptCount val="31"/>
                <c:pt idx="0">
                  <c:v>39083</c:v>
                </c:pt>
                <c:pt idx="1">
                  <c:v>39114</c:v>
                </c:pt>
                <c:pt idx="2">
                  <c:v>39142</c:v>
                </c:pt>
                <c:pt idx="3">
                  <c:v>39173</c:v>
                </c:pt>
                <c:pt idx="4">
                  <c:v>39203</c:v>
                </c:pt>
                <c:pt idx="5">
                  <c:v>39234</c:v>
                </c:pt>
                <c:pt idx="6">
                  <c:v>39264</c:v>
                </c:pt>
                <c:pt idx="7">
                  <c:v>39295</c:v>
                </c:pt>
                <c:pt idx="8">
                  <c:v>39326</c:v>
                </c:pt>
                <c:pt idx="9">
                  <c:v>39356</c:v>
                </c:pt>
                <c:pt idx="10">
                  <c:v>39387</c:v>
                </c:pt>
                <c:pt idx="11">
                  <c:v>39417</c:v>
                </c:pt>
                <c:pt idx="12">
                  <c:v>39448</c:v>
                </c:pt>
                <c:pt idx="13">
                  <c:v>39479</c:v>
                </c:pt>
                <c:pt idx="14">
                  <c:v>39508</c:v>
                </c:pt>
                <c:pt idx="15">
                  <c:v>39539</c:v>
                </c:pt>
                <c:pt idx="16">
                  <c:v>39569</c:v>
                </c:pt>
                <c:pt idx="17">
                  <c:v>39600</c:v>
                </c:pt>
                <c:pt idx="18">
                  <c:v>39630</c:v>
                </c:pt>
                <c:pt idx="19">
                  <c:v>39661</c:v>
                </c:pt>
                <c:pt idx="20">
                  <c:v>39692</c:v>
                </c:pt>
                <c:pt idx="21">
                  <c:v>39722</c:v>
                </c:pt>
                <c:pt idx="22">
                  <c:v>39753</c:v>
                </c:pt>
                <c:pt idx="23">
                  <c:v>39783</c:v>
                </c:pt>
                <c:pt idx="24" formatCode="[$-409]mmm\-yy;@">
                  <c:v>39822</c:v>
                </c:pt>
                <c:pt idx="25" formatCode="[$-409]mmm\-yy;@">
                  <c:v>39853</c:v>
                </c:pt>
                <c:pt idx="26" formatCode="[$-409]mmm\-yy;@">
                  <c:v>39881</c:v>
                </c:pt>
                <c:pt idx="27" formatCode="[$-409]mmm\-yy;@">
                  <c:v>39912</c:v>
                </c:pt>
                <c:pt idx="28" formatCode="[$-409]mmm\-yy;@">
                  <c:v>39942</c:v>
                </c:pt>
                <c:pt idx="29" formatCode="[$-409]mmm\-yy;@">
                  <c:v>39973</c:v>
                </c:pt>
                <c:pt idx="30">
                  <c:v>40003</c:v>
                </c:pt>
              </c:numCache>
            </c:numRef>
          </c:cat>
          <c:val>
            <c:numRef>
              <c:f>'Foreclosure Chart'!$B$1:$B$31</c:f>
              <c:numCache>
                <c:formatCode>General</c:formatCode>
                <c:ptCount val="31"/>
                <c:pt idx="0">
                  <c:v>3190</c:v>
                </c:pt>
                <c:pt idx="1">
                  <c:v>3372</c:v>
                </c:pt>
                <c:pt idx="2">
                  <c:v>4448</c:v>
                </c:pt>
                <c:pt idx="3">
                  <c:v>5270</c:v>
                </c:pt>
                <c:pt idx="4">
                  <c:v>5270</c:v>
                </c:pt>
                <c:pt idx="5">
                  <c:v>6896</c:v>
                </c:pt>
                <c:pt idx="6">
                  <c:v>6896</c:v>
                </c:pt>
                <c:pt idx="7">
                  <c:v>8796</c:v>
                </c:pt>
                <c:pt idx="8">
                  <c:v>8107</c:v>
                </c:pt>
                <c:pt idx="9">
                  <c:v>10453</c:v>
                </c:pt>
                <c:pt idx="10">
                  <c:v>8940</c:v>
                </c:pt>
                <c:pt idx="11">
                  <c:v>12089</c:v>
                </c:pt>
                <c:pt idx="12">
                  <c:v>15486</c:v>
                </c:pt>
                <c:pt idx="13">
                  <c:v>15975</c:v>
                </c:pt>
                <c:pt idx="14">
                  <c:v>15336</c:v>
                </c:pt>
                <c:pt idx="15">
                  <c:v>18645</c:v>
                </c:pt>
                <c:pt idx="16">
                  <c:v>20397</c:v>
                </c:pt>
                <c:pt idx="17">
                  <c:v>23685</c:v>
                </c:pt>
                <c:pt idx="18">
                  <c:v>26627</c:v>
                </c:pt>
                <c:pt idx="19">
                  <c:v>28115</c:v>
                </c:pt>
                <c:pt idx="20">
                  <c:v>24758</c:v>
                </c:pt>
                <c:pt idx="21">
                  <c:v>15017</c:v>
                </c:pt>
                <c:pt idx="22">
                  <c:v>14101</c:v>
                </c:pt>
                <c:pt idx="23">
                  <c:v>16709</c:v>
                </c:pt>
                <c:pt idx="24">
                  <c:v>15362</c:v>
                </c:pt>
                <c:pt idx="25">
                  <c:v>16653</c:v>
                </c:pt>
                <c:pt idx="26">
                  <c:v>11624</c:v>
                </c:pt>
                <c:pt idx="27">
                  <c:v>11598</c:v>
                </c:pt>
                <c:pt idx="28">
                  <c:v>13201</c:v>
                </c:pt>
                <c:pt idx="29">
                  <c:v>21514</c:v>
                </c:pt>
                <c:pt idx="30" formatCode="#,##0">
                  <c:v>18208</c:v>
                </c:pt>
              </c:numCache>
            </c:numRef>
          </c:val>
        </c:ser>
        <c:axId val="69804800"/>
        <c:axId val="53064448"/>
      </c:barChart>
      <c:dateAx>
        <c:axId val="69804800"/>
        <c:scaling>
          <c:orientation val="minMax"/>
        </c:scaling>
        <c:axPos val="b"/>
        <c:numFmt formatCode="mmm\-yy" sourceLinked="1"/>
        <c:majorTickMark val="none"/>
        <c:tickLblPos val="nextTo"/>
        <c:crossAx val="53064448"/>
        <c:crosses val="autoZero"/>
        <c:auto val="1"/>
        <c:lblOffset val="100"/>
        <c:majorUnit val="1"/>
        <c:majorTimeUnit val="months"/>
      </c:dateAx>
      <c:valAx>
        <c:axId val="53064448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spPr>
          <a:ln w="9525">
            <a:noFill/>
          </a:ln>
        </c:spPr>
        <c:crossAx val="69804800"/>
        <c:crosses val="autoZero"/>
        <c:crossBetween val="between"/>
      </c:valAx>
      <c:spPr>
        <a:gradFill>
          <a:gsLst>
            <a:gs pos="25000">
              <a:srgbClr val="FFEFD1"/>
            </a:gs>
            <a:gs pos="55000">
              <a:srgbClr val="F3A447">
                <a:lumMod val="60000"/>
                <a:lumOff val="40000"/>
              </a:srgbClr>
            </a:gs>
            <a:gs pos="100000">
              <a:srgbClr val="F3A447">
                <a:lumMod val="75000"/>
              </a:srgb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c:spPr>
    </c:plotArea>
    <c:plotVisOnly val="1"/>
  </c:chart>
  <c:spPr>
    <a:gradFill>
      <a:gsLst>
        <a:gs pos="0">
          <a:srgbClr val="E6DCAC"/>
        </a:gs>
        <a:gs pos="12000">
          <a:srgbClr val="E6D78A"/>
        </a:gs>
        <a:gs pos="30000">
          <a:srgbClr val="C7AC4C"/>
        </a:gs>
        <a:gs pos="45000">
          <a:srgbClr val="E6D78A"/>
        </a:gs>
        <a:gs pos="77000">
          <a:srgbClr val="C7AC4C"/>
        </a:gs>
        <a:gs pos="100000">
          <a:srgbClr val="E6DCAC"/>
        </a:gs>
      </a:gsLst>
      <a:lin ang="5400000" scaled="0"/>
    </a:gradFill>
  </c:spPr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4"/>
  <c:chart>
    <c:title>
      <c:tx>
        <c:rich>
          <a:bodyPr/>
          <a:lstStyle/>
          <a:p>
            <a:pPr>
              <a:defRPr sz="3200">
                <a:latin typeface="Bodoni MT Black" pitchFamily="18" charset="0"/>
              </a:defRPr>
            </a:pPr>
            <a:r>
              <a:rPr lang="en-US" sz="3200" dirty="0" smtClean="0">
                <a:latin typeface="Bodoni MT Black" pitchFamily="18" charset="0"/>
              </a:rPr>
              <a:t>Notices </a:t>
            </a:r>
            <a:r>
              <a:rPr lang="en-US" sz="3200" dirty="0">
                <a:latin typeface="Bodoni MT Black" pitchFamily="18" charset="0"/>
              </a:rPr>
              <a:t>of </a:t>
            </a:r>
            <a:r>
              <a:rPr lang="en-US" sz="3200" dirty="0" smtClean="0">
                <a:latin typeface="Bodoni MT Black" pitchFamily="18" charset="0"/>
              </a:rPr>
              <a:t>Default</a:t>
            </a:r>
            <a:endParaRPr lang="en-US" sz="3200" dirty="0">
              <a:latin typeface="Bodoni MT Black" pitchFamily="18" charset="0"/>
            </a:endParaRPr>
          </a:p>
        </c:rich>
      </c:tx>
    </c:title>
    <c:plotArea>
      <c:layout/>
      <c:barChart>
        <c:barDir val="col"/>
        <c:grouping val="clustered"/>
        <c:ser>
          <c:idx val="0"/>
          <c:order val="0"/>
          <c:spPr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  <a:ln>
              <a:solidFill>
                <a:schemeClr val="accent1">
                  <a:lumMod val="75000"/>
                </a:schemeClr>
              </a:solidFill>
            </a:ln>
          </c:spPr>
          <c:dLbls>
            <c:dLbl>
              <c:idx val="0"/>
              <c:layout>
                <c:manualLayout>
                  <c:x val="-1.0193679918450561E-2"/>
                  <c:y val="5.1750380517503802E-2"/>
                </c:manualLayout>
              </c:layout>
              <c:spPr/>
              <c:txPr>
                <a:bodyPr rot="0"/>
                <a:lstStyle/>
                <a:p>
                  <a:pPr>
                    <a:defRPr sz="800">
                      <a:latin typeface="Arial Narrow" pitchFamily="34" charset="0"/>
                    </a:defRPr>
                  </a:pPr>
                  <a:endParaRPr lang="en-US"/>
                </a:p>
              </c:txPr>
              <c:dLblPos val="outEnd"/>
              <c:showVal val="1"/>
            </c:dLbl>
            <c:dLbl>
              <c:idx val="1"/>
              <c:layout>
                <c:manualLayout>
                  <c:x val="0"/>
                  <c:y val="2.1308980213089797E-2"/>
                </c:manualLayout>
              </c:layout>
              <c:dLblPos val="outEnd"/>
              <c:showVal val="1"/>
            </c:dLbl>
            <c:dLbl>
              <c:idx val="3"/>
              <c:layout>
                <c:manualLayout>
                  <c:x val="0"/>
                  <c:y val="2.7397260273972612E-2"/>
                </c:manualLayout>
              </c:layout>
              <c:dLblPos val="outEnd"/>
              <c:showVal val="1"/>
            </c:dLbl>
            <c:dLbl>
              <c:idx val="7"/>
              <c:layout>
                <c:manualLayout>
                  <c:x val="-2.0387359836901132E-3"/>
                  <c:y val="1.8264840182648401E-2"/>
                </c:manualLayout>
              </c:layout>
              <c:dLblPos val="outEnd"/>
              <c:showVal val="1"/>
            </c:dLbl>
            <c:dLbl>
              <c:idx val="8"/>
              <c:layout>
                <c:manualLayout>
                  <c:x val="-4.0774719673802619E-3"/>
                  <c:y val="-1.2176560121765599E-2"/>
                </c:manualLayout>
              </c:layout>
              <c:dLblPos val="outEnd"/>
              <c:showVal val="1"/>
            </c:dLbl>
            <c:dLbl>
              <c:idx val="9"/>
              <c:layout>
                <c:manualLayout>
                  <c:x val="0"/>
                  <c:y val="1.5220700152207021E-2"/>
                </c:manualLayout>
              </c:layout>
              <c:dLblPos val="outEnd"/>
              <c:showVal val="1"/>
            </c:dLbl>
            <c:dLbl>
              <c:idx val="10"/>
              <c:layout>
                <c:manualLayout>
                  <c:x val="0"/>
                  <c:y val="1.5220700152207021E-2"/>
                </c:manualLayout>
              </c:layout>
              <c:dLblPos val="outEnd"/>
              <c:showVal val="1"/>
            </c:dLbl>
            <c:dLbl>
              <c:idx val="11"/>
              <c:layout>
                <c:manualLayout>
                  <c:x val="-6.1162079510703434E-3"/>
                  <c:y val="6.0882800608828107E-3"/>
                </c:manualLayout>
              </c:layout>
              <c:dLblPos val="outEnd"/>
              <c:showVal val="1"/>
            </c:dLbl>
            <c:dLbl>
              <c:idx val="12"/>
              <c:layout>
                <c:manualLayout>
                  <c:x val="-1.2232415902140656E-2"/>
                  <c:y val="0"/>
                </c:manualLayout>
              </c:layout>
              <c:dLblPos val="outEnd"/>
              <c:showVal val="1"/>
            </c:dLbl>
            <c:dLbl>
              <c:idx val="13"/>
              <c:layout>
                <c:manualLayout>
                  <c:x val="0"/>
                  <c:y val="1.5220700152207087E-2"/>
                </c:manualLayout>
              </c:layout>
              <c:dLblPos val="outEnd"/>
              <c:showVal val="1"/>
            </c:dLbl>
            <c:dLbl>
              <c:idx val="14"/>
              <c:layout>
                <c:manualLayout>
                  <c:x val="-6.1162079510703434E-3"/>
                  <c:y val="0"/>
                </c:manualLayout>
              </c:layout>
              <c:dLblPos val="outEnd"/>
              <c:showVal val="1"/>
            </c:dLbl>
            <c:dLbl>
              <c:idx val="15"/>
              <c:layout>
                <c:manualLayout>
                  <c:x val="-7.4752789184705411E-17"/>
                  <c:y val="-2.1308980213089797E-2"/>
                </c:manualLayout>
              </c:layout>
              <c:dLblPos val="outEnd"/>
              <c:showVal val="1"/>
            </c:dLbl>
            <c:dLbl>
              <c:idx val="16"/>
              <c:layout>
                <c:manualLayout>
                  <c:x val="-4.6296296296296389E-3"/>
                  <c:y val="9.1324788437830533E-3"/>
                </c:manualLayout>
              </c:layout>
              <c:dLblPos val="outEnd"/>
              <c:showVal val="1"/>
            </c:dLbl>
            <c:dLbl>
              <c:idx val="17"/>
              <c:layout>
                <c:manualLayout>
                  <c:x val="6.6683678429085335E-3"/>
                  <c:y val="8.0121491893096405E-3"/>
                </c:manualLayout>
              </c:layout>
              <c:spPr/>
              <c:txPr>
                <a:bodyPr rot="0"/>
                <a:lstStyle/>
                <a:p>
                  <a:pPr>
                    <a:defRPr sz="800">
                      <a:latin typeface="Arial Narrow" pitchFamily="34" charset="0"/>
                    </a:defRPr>
                  </a:pPr>
                  <a:endParaRPr lang="en-US"/>
                </a:p>
              </c:txPr>
              <c:dLblPos val="outEnd"/>
              <c:showVal val="1"/>
            </c:dLbl>
            <c:dLbl>
              <c:idx val="18"/>
              <c:layout>
                <c:manualLayout>
                  <c:x val="-1.543209876543213E-3"/>
                  <c:y val="2.2112862689493404E-2"/>
                </c:manualLayout>
              </c:layout>
              <c:dLblPos val="outEnd"/>
              <c:showVal val="1"/>
            </c:dLbl>
            <c:dLbl>
              <c:idx val="19"/>
              <c:layout>
                <c:manualLayout>
                  <c:x val="5.5640614367648503E-3"/>
                  <c:y val="-7.6187930842114924E-3"/>
                </c:manualLayout>
              </c:layout>
              <c:dLblPos val="outEnd"/>
              <c:showVal val="1"/>
            </c:dLbl>
            <c:dLbl>
              <c:idx val="20"/>
              <c:layout>
                <c:manualLayout>
                  <c:x val="-1.0193679918450561E-2"/>
                  <c:y val="3.0441400304414053E-3"/>
                </c:manualLayout>
              </c:layout>
              <c:spPr>
                <a:ln>
                  <a:noFill/>
                </a:ln>
              </c:spPr>
              <c:txPr>
                <a:bodyPr rot="0"/>
                <a:lstStyle/>
                <a:p>
                  <a:pPr>
                    <a:defRPr sz="800"/>
                  </a:pPr>
                  <a:endParaRPr lang="en-US"/>
                </a:p>
              </c:txPr>
              <c:dLblPos val="outEnd"/>
              <c:showVal val="1"/>
            </c:dLbl>
            <c:dLbl>
              <c:idx val="21"/>
              <c:layout>
                <c:manualLayout>
                  <c:x val="0"/>
                  <c:y val="2.0188910188529776E-2"/>
                </c:manualLayout>
              </c:layout>
              <c:dLblPos val="outEnd"/>
              <c:showVal val="1"/>
            </c:dLbl>
            <c:dLbl>
              <c:idx val="29"/>
              <c:layout>
                <c:manualLayout>
                  <c:x val="0"/>
                  <c:y val="2.3997816318961737E-2"/>
                </c:manualLayout>
              </c:layout>
              <c:dLblPos val="outEnd"/>
              <c:showVal val="1"/>
            </c:dLbl>
            <c:dLbl>
              <c:idx val="30"/>
              <c:layout>
                <c:manualLayout>
                  <c:x val="0"/>
                  <c:y val="-2.6179435984321892E-2"/>
                </c:manualLayout>
              </c:layout>
              <c:dLblPos val="outEnd"/>
              <c:showVal val="1"/>
            </c:dLbl>
            <c:txPr>
              <a:bodyPr rot="0"/>
              <a:lstStyle/>
              <a:p>
                <a:pPr>
                  <a:defRPr sz="800"/>
                </a:pPr>
                <a:endParaRPr lang="en-US"/>
              </a:p>
            </c:txPr>
            <c:dLblPos val="outEnd"/>
            <c:showVal val="1"/>
          </c:dLbls>
          <c:cat>
            <c:numRef>
              <c:f>'NOD Chart'!$A$1:$A$31</c:f>
              <c:numCache>
                <c:formatCode>mmm\-yy</c:formatCode>
                <c:ptCount val="31"/>
                <c:pt idx="0">
                  <c:v>39083</c:v>
                </c:pt>
                <c:pt idx="1">
                  <c:v>39114</c:v>
                </c:pt>
                <c:pt idx="2">
                  <c:v>39142</c:v>
                </c:pt>
                <c:pt idx="3">
                  <c:v>39173</c:v>
                </c:pt>
                <c:pt idx="4">
                  <c:v>39203</c:v>
                </c:pt>
                <c:pt idx="5">
                  <c:v>39234</c:v>
                </c:pt>
                <c:pt idx="6">
                  <c:v>39264</c:v>
                </c:pt>
                <c:pt idx="7">
                  <c:v>39295</c:v>
                </c:pt>
                <c:pt idx="8">
                  <c:v>39326</c:v>
                </c:pt>
                <c:pt idx="9">
                  <c:v>39356</c:v>
                </c:pt>
                <c:pt idx="10">
                  <c:v>39387</c:v>
                </c:pt>
                <c:pt idx="11">
                  <c:v>39417</c:v>
                </c:pt>
                <c:pt idx="12">
                  <c:v>39448</c:v>
                </c:pt>
                <c:pt idx="13">
                  <c:v>39479</c:v>
                </c:pt>
                <c:pt idx="14">
                  <c:v>39508</c:v>
                </c:pt>
                <c:pt idx="15">
                  <c:v>39539</c:v>
                </c:pt>
                <c:pt idx="16">
                  <c:v>39569</c:v>
                </c:pt>
                <c:pt idx="17">
                  <c:v>39600</c:v>
                </c:pt>
                <c:pt idx="18">
                  <c:v>39630</c:v>
                </c:pt>
                <c:pt idx="19">
                  <c:v>39661</c:v>
                </c:pt>
                <c:pt idx="20">
                  <c:v>39692</c:v>
                </c:pt>
                <c:pt idx="21">
                  <c:v>39722</c:v>
                </c:pt>
                <c:pt idx="22">
                  <c:v>39753</c:v>
                </c:pt>
                <c:pt idx="23">
                  <c:v>39783</c:v>
                </c:pt>
                <c:pt idx="24" formatCode="[$-409]mmm\-yy;@">
                  <c:v>39822</c:v>
                </c:pt>
                <c:pt idx="25" formatCode="[$-409]mmm\-yy;@">
                  <c:v>39853</c:v>
                </c:pt>
                <c:pt idx="26" formatCode="[$-409]mmm\-yy;@">
                  <c:v>39881</c:v>
                </c:pt>
                <c:pt idx="27" formatCode="[$-409]mmm\-yy;@">
                  <c:v>39912</c:v>
                </c:pt>
                <c:pt idx="28" formatCode="[$-409]mmm\-yy;@">
                  <c:v>39942</c:v>
                </c:pt>
                <c:pt idx="29" formatCode="[$-409]mmm\-yy;@">
                  <c:v>39973</c:v>
                </c:pt>
                <c:pt idx="30">
                  <c:v>40003</c:v>
                </c:pt>
              </c:numCache>
            </c:numRef>
          </c:cat>
          <c:val>
            <c:numRef>
              <c:f>'NOD Chart'!$B$1:$B$31</c:f>
              <c:numCache>
                <c:formatCode>General</c:formatCode>
                <c:ptCount val="31"/>
                <c:pt idx="0">
                  <c:v>13642</c:v>
                </c:pt>
                <c:pt idx="1">
                  <c:v>14327</c:v>
                </c:pt>
                <c:pt idx="2">
                  <c:v>15652</c:v>
                </c:pt>
                <c:pt idx="3">
                  <c:v>15225</c:v>
                </c:pt>
                <c:pt idx="4">
                  <c:v>16636</c:v>
                </c:pt>
                <c:pt idx="5">
                  <c:v>18734</c:v>
                </c:pt>
                <c:pt idx="6">
                  <c:v>20693</c:v>
                </c:pt>
                <c:pt idx="7">
                  <c:v>25210</c:v>
                </c:pt>
                <c:pt idx="8">
                  <c:v>25210</c:v>
                </c:pt>
                <c:pt idx="9">
                  <c:v>25034</c:v>
                </c:pt>
                <c:pt idx="10">
                  <c:v>22132</c:v>
                </c:pt>
                <c:pt idx="11">
                  <c:v>29664</c:v>
                </c:pt>
                <c:pt idx="12">
                  <c:v>35249</c:v>
                </c:pt>
                <c:pt idx="13">
                  <c:v>34514</c:v>
                </c:pt>
                <c:pt idx="14">
                  <c:v>37078</c:v>
                </c:pt>
                <c:pt idx="15">
                  <c:v>38904</c:v>
                </c:pt>
                <c:pt idx="16">
                  <c:v>37864</c:v>
                </c:pt>
                <c:pt idx="17" formatCode="0">
                  <c:v>37853</c:v>
                </c:pt>
                <c:pt idx="18">
                  <c:v>36715</c:v>
                </c:pt>
                <c:pt idx="19">
                  <c:v>37796</c:v>
                </c:pt>
                <c:pt idx="20">
                  <c:v>13969</c:v>
                </c:pt>
                <c:pt idx="21">
                  <c:v>14332</c:v>
                </c:pt>
                <c:pt idx="22">
                  <c:v>18850</c:v>
                </c:pt>
                <c:pt idx="23">
                  <c:v>39267</c:v>
                </c:pt>
                <c:pt idx="24" formatCode="#,##0">
                  <c:v>36527</c:v>
                </c:pt>
                <c:pt idx="25" formatCode="#,##0">
                  <c:v>44640</c:v>
                </c:pt>
                <c:pt idx="26" formatCode="#,##0">
                  <c:v>52720</c:v>
                </c:pt>
                <c:pt idx="27" formatCode="#,##0">
                  <c:v>42814</c:v>
                </c:pt>
                <c:pt idx="28" formatCode="#,##0">
                  <c:v>37918</c:v>
                </c:pt>
                <c:pt idx="29" formatCode="#,##0">
                  <c:v>42143</c:v>
                </c:pt>
                <c:pt idx="30" formatCode="#,##0">
                  <c:v>42169</c:v>
                </c:pt>
              </c:numCache>
            </c:numRef>
          </c:val>
        </c:ser>
        <c:axId val="53569408"/>
        <c:axId val="53570944"/>
      </c:barChart>
      <c:dateAx>
        <c:axId val="53569408"/>
        <c:scaling>
          <c:orientation val="minMax"/>
        </c:scaling>
        <c:axPos val="b"/>
        <c:numFmt formatCode="mmm\-yy" sourceLinked="1"/>
        <c:majorTickMark val="none"/>
        <c:tickLblPos val="nextTo"/>
        <c:crossAx val="53570944"/>
        <c:crosses val="autoZero"/>
        <c:auto val="1"/>
        <c:lblOffset val="100"/>
        <c:majorUnit val="1"/>
        <c:majorTimeUnit val="months"/>
      </c:dateAx>
      <c:valAx>
        <c:axId val="53570944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spPr>
          <a:ln w="9525">
            <a:noFill/>
          </a:ln>
        </c:spPr>
        <c:crossAx val="53569408"/>
        <c:crosses val="autoZero"/>
        <c:crossBetween val="between"/>
      </c:valAx>
      <c:sp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shape">
            <a:fillToRect l="50000" t="50000" r="50000" b="50000"/>
          </a:path>
          <a:tileRect/>
        </a:gradFill>
      </c:spPr>
    </c:plotArea>
    <c:plotVisOnly val="1"/>
  </c:chart>
  <c:spPr>
    <a:gradFill>
      <a:gsLst>
        <a:gs pos="0">
          <a:srgbClr val="E6DCAC"/>
        </a:gs>
        <a:gs pos="12000">
          <a:srgbClr val="E6D78A"/>
        </a:gs>
        <a:gs pos="30000">
          <a:srgbClr val="C7AC4C"/>
        </a:gs>
        <a:gs pos="45000">
          <a:srgbClr val="E6D78A"/>
        </a:gs>
        <a:gs pos="77000">
          <a:srgbClr val="C7AC4C"/>
        </a:gs>
        <a:gs pos="100000">
          <a:srgbClr val="E6DCAC"/>
        </a:gs>
      </a:gsLst>
      <a:lin ang="5400000" scaled="0"/>
    </a:gradFill>
    <a:ln>
      <a:solidFill>
        <a:schemeClr val="accent6">
          <a:lumMod val="50000"/>
        </a:schemeClr>
      </a:solidFill>
    </a:ln>
  </c:sp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0.10185</cdr:x>
      <cdr:y>0.14786</cdr:y>
    </cdr:from>
    <cdr:to>
      <cdr:x>0.40741</cdr:x>
      <cdr:y>0.37637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838200" y="838200"/>
          <a:ext cx="2514600" cy="1295400"/>
        </a:xfrm>
        <a:prstGeom xmlns:a="http://schemas.openxmlformats.org/drawingml/2006/main" prst="rect">
          <a:avLst/>
        </a:prstGeom>
        <a:gradFill xmlns:a="http://schemas.openxmlformats.org/drawingml/2006/main"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  <a:tileRect r="-100000" b="-100000"/>
        </a:gradFill>
        <a:ln xmlns:a="http://schemas.openxmlformats.org/drawingml/2006/main">
          <a:solidFill>
            <a:schemeClr val="tx1"/>
          </a:solidFill>
        </a:ln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pPr algn="ctr"/>
          <a:endParaRPr lang="en-US" sz="1100" dirty="0" smtClean="0"/>
        </a:p>
        <a:p xmlns:a="http://schemas.openxmlformats.org/drawingml/2006/main">
          <a:pPr algn="ctr"/>
          <a:endParaRPr lang="en-US" dirty="0"/>
        </a:p>
        <a:p xmlns:a="http://schemas.openxmlformats.org/drawingml/2006/main">
          <a:pPr algn="ctr"/>
          <a:r>
            <a:rPr lang="en-US" sz="1800" b="1" dirty="0" smtClean="0">
              <a:solidFill>
                <a:srgbClr val="0000FF"/>
              </a:solidFill>
            </a:rPr>
            <a:t>2007 – 84,120</a:t>
          </a:r>
        </a:p>
        <a:p xmlns:a="http://schemas.openxmlformats.org/drawingml/2006/main">
          <a:pPr algn="ctr"/>
          <a:r>
            <a:rPr lang="en-US" sz="1800" b="1" dirty="0" smtClean="0">
              <a:solidFill>
                <a:srgbClr val="0000FF"/>
              </a:solidFill>
            </a:rPr>
            <a:t>2008 – 237,107</a:t>
          </a:r>
        </a:p>
        <a:p xmlns:a="http://schemas.openxmlformats.org/drawingml/2006/main">
          <a:pPr marL="342900" indent="-342900" algn="ctr">
            <a:buAutoNum type="arabicPlain" startAt="2009"/>
          </a:pPr>
          <a:r>
            <a:rPr lang="en-US" sz="1800" b="1" dirty="0" smtClean="0">
              <a:solidFill>
                <a:srgbClr val="0000FF"/>
              </a:solidFill>
            </a:rPr>
            <a:t> YTD – 108,160</a:t>
          </a:r>
        </a:p>
        <a:p xmlns:a="http://schemas.openxmlformats.org/drawingml/2006/main">
          <a:pPr marL="342900" indent="-342900" algn="ctr">
            <a:buAutoNum type="arabicPlain" startAt="2009"/>
          </a:pPr>
          <a:endParaRPr lang="en-US" sz="1400" dirty="0" smtClean="0"/>
        </a:p>
        <a:p xmlns:a="http://schemas.openxmlformats.org/drawingml/2006/main">
          <a:pPr marL="342900" indent="-342900" algn="ctr"/>
          <a:endParaRPr lang="en-US" sz="14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3D1EAD3-1509-4D0F-98D9-AC79E167D6F0}" type="datetimeFigureOut">
              <a:rPr lang="en-US"/>
              <a:pPr>
                <a:defRPr/>
              </a:pPr>
              <a:t>9/30/2009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6F79206-7281-466B-9BBF-CF37196C9C0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57FA59-DEE9-4310-B39F-DE1BC7A2C571}" type="datetimeFigureOut">
              <a:rPr lang="en-US" smtClean="0"/>
              <a:pPr/>
              <a:t>9/30/2009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F63136-0D45-4ED6-A181-691F9A9AB09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CA flag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672263" y="304800"/>
            <a:ext cx="2208212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9" descr="CA pix.pn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0" y="3049588"/>
            <a:ext cx="9144000" cy="380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304800"/>
            <a:ext cx="7772400" cy="14700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1371600"/>
            <a:ext cx="6400800" cy="838200"/>
          </a:xfrm>
        </p:spPr>
        <p:txBody>
          <a:bodyPr/>
          <a:lstStyle>
            <a:lvl1pPr marL="0" indent="0" algn="l">
              <a:buNone/>
              <a:defRPr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56BA1-1FAD-48DB-B8E8-581A3E09FA32}" type="datetimeFigureOut">
              <a:rPr lang="en-US"/>
              <a:pPr>
                <a:defRPr/>
              </a:pPr>
              <a:t>9/30/2009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A9114A-2517-4AFB-9299-63855077498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991856-670B-4FCF-84D2-406351C1075D}" type="datetimeFigureOut">
              <a:rPr lang="en-US"/>
              <a:pPr>
                <a:defRPr/>
              </a:pPr>
              <a:t>9/30/2009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20717E-FE70-4208-AC2F-7A60A40E787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0D7FF7-BE63-4E14-A295-2BE8A3E905C0}" type="datetimeFigureOut">
              <a:rPr lang="en-US"/>
              <a:pPr>
                <a:defRPr/>
              </a:pPr>
              <a:t>9/30/2009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A1EAF-9DD7-4FD3-9696-86C73269B67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F892AD-03C0-497F-904F-574BA3E6E8FA}" type="datetimeFigureOut">
              <a:rPr lang="en-US"/>
              <a:pPr>
                <a:defRPr/>
              </a:pPr>
              <a:t>9/30/2009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EA215-4A04-4152-8701-1F2431C1CFA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23A30-4E40-4C91-A904-F09F4C55F5AA}" type="datetimeFigureOut">
              <a:rPr lang="en-US"/>
              <a:pPr>
                <a:defRPr/>
              </a:pPr>
              <a:t>9/30/2009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207271-C93F-4CEE-96F5-BF80B2A024A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D2FCA-A772-491C-98F6-9EB6E2F4AC6C}" type="datetimeFigureOut">
              <a:rPr lang="en-US"/>
              <a:pPr>
                <a:defRPr/>
              </a:pPr>
              <a:t>9/30/2009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89D66D-8D69-42BD-9DDC-D82225CD60A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67CF66-029D-4B0A-ADB1-76823981B5FB}" type="datetimeFigureOut">
              <a:rPr lang="en-US"/>
              <a:pPr>
                <a:defRPr/>
              </a:pPr>
              <a:t>9/30/2009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8109A7-A617-4D94-9373-6A023F5C8AF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4A56E-97FB-4C10-8BD7-2E118BF5C5E3}" type="datetimeFigureOut">
              <a:rPr lang="en-US"/>
              <a:pPr>
                <a:defRPr/>
              </a:pPr>
              <a:t>9/30/2009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8EAB1A-176B-409D-B937-8AE48465B27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12344-87F5-4977-BDE4-9F4ED3DBBCFE}" type="datetimeFigureOut">
              <a:rPr lang="en-US"/>
              <a:pPr>
                <a:defRPr/>
              </a:pPr>
              <a:t>9/30/2009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6EC324-BA30-4528-B842-9D3BA7124B2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ADE83D-A7BF-47B0-8AE7-983F7972A183}" type="datetimeFigureOut">
              <a:rPr lang="en-US"/>
              <a:pPr>
                <a:defRPr/>
              </a:pPr>
              <a:t>9/30/2009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179931-A98E-4715-A1FA-41FA385F4B6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F99848-C887-49D3-B6D6-BCEEBA61B7C8}" type="datetimeFigureOut">
              <a:rPr lang="en-US"/>
              <a:pPr>
                <a:defRPr/>
              </a:pPr>
              <a:t>9/30/2009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1005A-9596-4137-BF3C-25E6FA5FAC0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9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0" y="533400"/>
            <a:ext cx="9144000" cy="419100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0000"/>
                <a:lumOff val="40000"/>
              </a:schemeClr>
            </a:gs>
            <a:gs pos="50000">
              <a:schemeClr val="accent6">
                <a:lumMod val="20000"/>
                <a:lumOff val="80000"/>
                <a:alpha val="9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DD7ADD-6908-429A-B25F-F5BA6C0281A8}" type="datetimeFigureOut">
              <a:rPr lang="en-US"/>
              <a:pPr>
                <a:defRPr/>
              </a:pPr>
              <a:t>9/30/2009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3C8DE32-7D98-424F-84C6-0CC6A9B04D5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2055" name="Picture 7" descr="CA footer.png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6375400"/>
            <a:ext cx="914400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756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5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6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7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8.v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package" Target="../embeddings/Microsoft_Office_PowerPoint_Presentation1.pptx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>
          <a:xfrm>
            <a:off x="0" y="1600200"/>
            <a:ext cx="7772400" cy="1470025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Department of Real Estate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228600"/>
            <a:ext cx="7848600" cy="8382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4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2009 Bay Area Multi-Cultural Real Estate Summit</a:t>
            </a:r>
            <a:endParaRPr lang="en-US" sz="4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408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  <a:noFill/>
          <a:ln/>
        </p:spPr>
        <p:txBody>
          <a:bodyPr/>
          <a:lstStyle/>
          <a:p>
            <a:r>
              <a:rPr lang="en-US" sz="2800"/>
              <a:t>Ethnicity of Buyers</a:t>
            </a:r>
            <a:endParaRPr lang="en-US" sz="2400" b="0"/>
          </a:p>
        </p:txBody>
      </p:sp>
      <p:graphicFrame>
        <p:nvGraphicFramePr>
          <p:cNvPr id="814083" name="Object 3"/>
          <p:cNvGraphicFramePr>
            <a:graphicFrameLocks noChangeAspect="1"/>
          </p:cNvGraphicFramePr>
          <p:nvPr>
            <p:ph idx="1"/>
          </p:nvPr>
        </p:nvGraphicFramePr>
        <p:xfrm>
          <a:off x="0" y="1066800"/>
          <a:ext cx="9144000" cy="4865688"/>
        </p:xfrm>
        <a:graphic>
          <a:graphicData uri="http://schemas.openxmlformats.org/presentationml/2006/ole">
            <p:oleObj spid="_x0000_s25602" name="Chart" r:id="rId3" imgW="6981690" imgH="3714750" progId="MSGraph.Chart.8">
              <p:embed followColorScheme="full"/>
            </p:oleObj>
          </a:graphicData>
        </a:graphic>
      </p:graphicFrame>
      <p:sp>
        <p:nvSpPr>
          <p:cNvPr id="814084" name="Text Box 4"/>
          <p:cNvSpPr txBox="1">
            <a:spLocks noChangeArrowheads="1"/>
          </p:cNvSpPr>
          <p:nvPr/>
        </p:nvSpPr>
        <p:spPr bwMode="auto">
          <a:xfrm>
            <a:off x="152400" y="6400800"/>
            <a:ext cx="37195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200" b="1" dirty="0">
                <a:solidFill>
                  <a:schemeClr val="bg1"/>
                </a:solidFill>
                <a:latin typeface="Arial" charset="0"/>
              </a:rPr>
              <a:t>SOURCE: California Association of REALTORS®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4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14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4084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0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  <a:noFill/>
          <a:ln/>
        </p:spPr>
        <p:txBody>
          <a:bodyPr/>
          <a:lstStyle/>
          <a:p>
            <a:r>
              <a:rPr lang="en-US" sz="2800"/>
              <a:t>Ethnicity of Buyers</a:t>
            </a:r>
            <a:endParaRPr lang="en-US" sz="2400" b="0"/>
          </a:p>
        </p:txBody>
      </p:sp>
      <p:graphicFrame>
        <p:nvGraphicFramePr>
          <p:cNvPr id="813059" name="Object 3"/>
          <p:cNvGraphicFramePr>
            <a:graphicFrameLocks noChangeAspect="1"/>
          </p:cNvGraphicFramePr>
          <p:nvPr>
            <p:ph idx="1"/>
          </p:nvPr>
        </p:nvGraphicFramePr>
        <p:xfrm>
          <a:off x="0" y="1066800"/>
          <a:ext cx="9144000" cy="4865688"/>
        </p:xfrm>
        <a:graphic>
          <a:graphicData uri="http://schemas.openxmlformats.org/presentationml/2006/ole">
            <p:oleObj spid="_x0000_s26626" name="Chart" r:id="rId3" imgW="6981690" imgH="3714750" progId="MSGraph.Chart.8">
              <p:embed followColorScheme="full"/>
            </p:oleObj>
          </a:graphicData>
        </a:graphic>
      </p:graphicFrame>
      <p:sp>
        <p:nvSpPr>
          <p:cNvPr id="813060" name="Text Box 4"/>
          <p:cNvSpPr txBox="1">
            <a:spLocks noChangeArrowheads="1"/>
          </p:cNvSpPr>
          <p:nvPr/>
        </p:nvSpPr>
        <p:spPr bwMode="auto">
          <a:xfrm>
            <a:off x="152400" y="6400800"/>
            <a:ext cx="37195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200" b="1" dirty="0">
                <a:solidFill>
                  <a:schemeClr val="bg1"/>
                </a:solidFill>
                <a:latin typeface="Arial" charset="0"/>
              </a:rPr>
              <a:t>SOURCE: California Association of REALTORS®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3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13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3060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817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144000" cy="1143000"/>
          </a:xfrm>
          <a:noFill/>
          <a:ln/>
        </p:spPr>
        <p:txBody>
          <a:bodyPr/>
          <a:lstStyle/>
          <a:p>
            <a:r>
              <a:rPr lang="en-US" sz="2800"/>
              <a:t>Age of Buyers</a:t>
            </a:r>
            <a:endParaRPr lang="en-US" sz="2400" b="0"/>
          </a:p>
        </p:txBody>
      </p:sp>
      <p:graphicFrame>
        <p:nvGraphicFramePr>
          <p:cNvPr id="818179" name="Object 3"/>
          <p:cNvGraphicFramePr>
            <a:graphicFrameLocks noChangeAspect="1"/>
          </p:cNvGraphicFramePr>
          <p:nvPr>
            <p:ph idx="1"/>
          </p:nvPr>
        </p:nvGraphicFramePr>
        <p:xfrm>
          <a:off x="0" y="1066800"/>
          <a:ext cx="9040813" cy="5359400"/>
        </p:xfrm>
        <a:graphic>
          <a:graphicData uri="http://schemas.openxmlformats.org/presentationml/2006/ole">
            <p:oleObj spid="_x0000_s27650" name="Chart" r:id="rId3" imgW="6924770" imgH="4105370" progId="MSGraph.Chart.8">
              <p:embed followColorScheme="full"/>
            </p:oleObj>
          </a:graphicData>
        </a:graphic>
      </p:graphicFrame>
      <p:sp>
        <p:nvSpPr>
          <p:cNvPr id="818180" name="Text Box 4"/>
          <p:cNvSpPr txBox="1">
            <a:spLocks noChangeArrowheads="1"/>
          </p:cNvSpPr>
          <p:nvPr/>
        </p:nvSpPr>
        <p:spPr bwMode="auto">
          <a:xfrm>
            <a:off x="152400" y="6400800"/>
            <a:ext cx="37195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200" b="1" dirty="0">
                <a:solidFill>
                  <a:schemeClr val="bg1"/>
                </a:solidFill>
                <a:latin typeface="Arial" charset="0"/>
              </a:rPr>
              <a:t>SOURCE: California Association of REALTORS®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8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18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8180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  <a:noFill/>
          <a:ln/>
        </p:spPr>
        <p:txBody>
          <a:bodyPr/>
          <a:lstStyle/>
          <a:p>
            <a:r>
              <a:rPr lang="en-US" sz="2800"/>
              <a:t>Median Age of Buyers</a:t>
            </a:r>
            <a:endParaRPr lang="en-US" sz="2400" b="0"/>
          </a:p>
        </p:txBody>
      </p:sp>
      <p:graphicFrame>
        <p:nvGraphicFramePr>
          <p:cNvPr id="819203" name="Object 3"/>
          <p:cNvGraphicFramePr>
            <a:graphicFrameLocks noChangeAspect="1"/>
          </p:cNvGraphicFramePr>
          <p:nvPr>
            <p:ph idx="1"/>
          </p:nvPr>
        </p:nvGraphicFramePr>
        <p:xfrm>
          <a:off x="0" y="1066800"/>
          <a:ext cx="9144000" cy="4865688"/>
        </p:xfrm>
        <a:graphic>
          <a:graphicData uri="http://schemas.openxmlformats.org/presentationml/2006/ole">
            <p:oleObj spid="_x0000_s28674" name="Chart" r:id="rId3" imgW="6981690" imgH="3714750" progId="MSGraph.Chart.8">
              <p:embed followColorScheme="full"/>
            </p:oleObj>
          </a:graphicData>
        </a:graphic>
      </p:graphicFrame>
      <p:sp>
        <p:nvSpPr>
          <p:cNvPr id="819204" name="Text Box 4"/>
          <p:cNvSpPr txBox="1">
            <a:spLocks noChangeArrowheads="1"/>
          </p:cNvSpPr>
          <p:nvPr/>
        </p:nvSpPr>
        <p:spPr bwMode="auto">
          <a:xfrm>
            <a:off x="152400" y="6400800"/>
            <a:ext cx="37195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200" b="1" dirty="0">
                <a:solidFill>
                  <a:schemeClr val="bg1"/>
                </a:solidFill>
                <a:latin typeface="Arial" charset="0"/>
              </a:rPr>
              <a:t>SOURCE: California Association of REALTORS®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19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04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2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  <a:noFill/>
          <a:ln/>
        </p:spPr>
        <p:txBody>
          <a:bodyPr/>
          <a:lstStyle/>
          <a:p>
            <a:r>
              <a:rPr lang="en-US" sz="2800"/>
              <a:t>Ethnicity of Sellers</a:t>
            </a:r>
            <a:endParaRPr lang="en-US" sz="2400" b="0"/>
          </a:p>
        </p:txBody>
      </p:sp>
      <p:graphicFrame>
        <p:nvGraphicFramePr>
          <p:cNvPr id="822275" name="Object 3"/>
          <p:cNvGraphicFramePr>
            <a:graphicFrameLocks noChangeAspect="1"/>
          </p:cNvGraphicFramePr>
          <p:nvPr>
            <p:ph idx="1"/>
          </p:nvPr>
        </p:nvGraphicFramePr>
        <p:xfrm>
          <a:off x="0" y="1066800"/>
          <a:ext cx="9144000" cy="4865688"/>
        </p:xfrm>
        <a:graphic>
          <a:graphicData uri="http://schemas.openxmlformats.org/presentationml/2006/ole">
            <p:oleObj spid="_x0000_s29698" name="Chart" r:id="rId3" imgW="6981690" imgH="3714750" progId="MSGraph.Chart.8">
              <p:embed followColorScheme="full"/>
            </p:oleObj>
          </a:graphicData>
        </a:graphic>
      </p:graphicFrame>
      <p:sp>
        <p:nvSpPr>
          <p:cNvPr id="822276" name="Text Box 4"/>
          <p:cNvSpPr txBox="1">
            <a:spLocks noChangeArrowheads="1"/>
          </p:cNvSpPr>
          <p:nvPr/>
        </p:nvSpPr>
        <p:spPr bwMode="auto">
          <a:xfrm>
            <a:off x="152400" y="6400800"/>
            <a:ext cx="37195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200" b="1" dirty="0">
                <a:solidFill>
                  <a:schemeClr val="bg1"/>
                </a:solidFill>
                <a:latin typeface="Arial" charset="0"/>
              </a:rPr>
              <a:t>SOURCE: California Association of REALTORS®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22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2276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43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144000" cy="1143000"/>
          </a:xfrm>
          <a:noFill/>
          <a:ln/>
        </p:spPr>
        <p:txBody>
          <a:bodyPr/>
          <a:lstStyle/>
          <a:p>
            <a:r>
              <a:rPr lang="en-US" sz="2800"/>
              <a:t>Age of Sellers</a:t>
            </a:r>
            <a:endParaRPr lang="en-US" sz="2400" b="0"/>
          </a:p>
        </p:txBody>
      </p:sp>
      <p:graphicFrame>
        <p:nvGraphicFramePr>
          <p:cNvPr id="824323" name="Object 3"/>
          <p:cNvGraphicFramePr>
            <a:graphicFrameLocks noChangeAspect="1"/>
          </p:cNvGraphicFramePr>
          <p:nvPr>
            <p:ph idx="1"/>
          </p:nvPr>
        </p:nvGraphicFramePr>
        <p:xfrm>
          <a:off x="0" y="1066800"/>
          <a:ext cx="9040813" cy="5359400"/>
        </p:xfrm>
        <a:graphic>
          <a:graphicData uri="http://schemas.openxmlformats.org/presentationml/2006/ole">
            <p:oleObj spid="_x0000_s30722" name="Chart" r:id="rId3" imgW="6924770" imgH="4105370" progId="MSGraph.Chart.8">
              <p:embed followColorScheme="full"/>
            </p:oleObj>
          </a:graphicData>
        </a:graphic>
      </p:graphicFrame>
      <p:sp>
        <p:nvSpPr>
          <p:cNvPr id="824324" name="Text Box 4"/>
          <p:cNvSpPr txBox="1">
            <a:spLocks noChangeArrowheads="1"/>
          </p:cNvSpPr>
          <p:nvPr/>
        </p:nvSpPr>
        <p:spPr bwMode="auto">
          <a:xfrm>
            <a:off x="152400" y="6400800"/>
            <a:ext cx="37195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200" b="1" dirty="0">
                <a:solidFill>
                  <a:schemeClr val="bg1"/>
                </a:solidFill>
                <a:latin typeface="Arial" charset="0"/>
              </a:rPr>
              <a:t>SOURCE: California Association of REALTORS®</a:t>
            </a:r>
          </a:p>
        </p:txBody>
      </p:sp>
      <p:sp>
        <p:nvSpPr>
          <p:cNvPr id="824325" name="Text Box 5"/>
          <p:cNvSpPr txBox="1">
            <a:spLocks noChangeArrowheads="1"/>
          </p:cNvSpPr>
          <p:nvPr/>
        </p:nvSpPr>
        <p:spPr bwMode="auto">
          <a:xfrm>
            <a:off x="3124200" y="1222375"/>
            <a:ext cx="2673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1">
                <a:latin typeface="Arial" charset="0"/>
              </a:rPr>
              <a:t>Sellers Median Age: 37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24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24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4324" grpId="0" autoUpdateAnimBg="0"/>
      <p:bldP spid="824325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53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  <a:noFill/>
          <a:ln/>
        </p:spPr>
        <p:txBody>
          <a:bodyPr/>
          <a:lstStyle/>
          <a:p>
            <a:r>
              <a:rPr lang="en-US" sz="2800"/>
              <a:t>Median Age of Sellers</a:t>
            </a:r>
            <a:endParaRPr lang="en-US" sz="2400" b="0"/>
          </a:p>
        </p:txBody>
      </p:sp>
      <p:graphicFrame>
        <p:nvGraphicFramePr>
          <p:cNvPr id="825347" name="Object 3"/>
          <p:cNvGraphicFramePr>
            <a:graphicFrameLocks noChangeAspect="1"/>
          </p:cNvGraphicFramePr>
          <p:nvPr>
            <p:ph idx="1"/>
          </p:nvPr>
        </p:nvGraphicFramePr>
        <p:xfrm>
          <a:off x="0" y="1066800"/>
          <a:ext cx="9144000" cy="4865688"/>
        </p:xfrm>
        <a:graphic>
          <a:graphicData uri="http://schemas.openxmlformats.org/presentationml/2006/ole">
            <p:oleObj spid="_x0000_s31746" name="Chart" r:id="rId3" imgW="6981690" imgH="3714750" progId="MSGraph.Chart.8">
              <p:embed followColorScheme="full"/>
            </p:oleObj>
          </a:graphicData>
        </a:graphic>
      </p:graphicFrame>
      <p:sp>
        <p:nvSpPr>
          <p:cNvPr id="825348" name="Text Box 4"/>
          <p:cNvSpPr txBox="1">
            <a:spLocks noChangeArrowheads="1"/>
          </p:cNvSpPr>
          <p:nvPr/>
        </p:nvSpPr>
        <p:spPr bwMode="auto">
          <a:xfrm>
            <a:off x="152400" y="6400800"/>
            <a:ext cx="37195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200" b="1" dirty="0">
                <a:solidFill>
                  <a:schemeClr val="bg1"/>
                </a:solidFill>
                <a:latin typeface="Arial" charset="0"/>
              </a:rPr>
              <a:t>SOURCE: California Association of REALTORS®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25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5348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71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  <a:noFill/>
          <a:ln/>
        </p:spPr>
        <p:txBody>
          <a:bodyPr/>
          <a:lstStyle/>
          <a:p>
            <a:r>
              <a:rPr lang="en-US" sz="2800" dirty="0" smtClean="0"/>
              <a:t>Member Profile Survey</a:t>
            </a:r>
            <a:br>
              <a:rPr lang="en-US" sz="2800" dirty="0" smtClean="0"/>
            </a:br>
            <a:r>
              <a:rPr lang="en-US" sz="2800" dirty="0" smtClean="0"/>
              <a:t>Ethnicity </a:t>
            </a:r>
            <a:r>
              <a:rPr lang="en-US" sz="2800" dirty="0"/>
              <a:t>of Members</a:t>
            </a:r>
            <a:endParaRPr lang="en-US" sz="2400" b="0" dirty="0"/>
          </a:p>
        </p:txBody>
      </p:sp>
      <p:graphicFrame>
        <p:nvGraphicFramePr>
          <p:cNvPr id="817155" name="Object 3"/>
          <p:cNvGraphicFramePr>
            <a:graphicFrameLocks noChangeAspect="1"/>
          </p:cNvGraphicFramePr>
          <p:nvPr>
            <p:ph idx="1"/>
          </p:nvPr>
        </p:nvGraphicFramePr>
        <p:xfrm>
          <a:off x="0" y="1066800"/>
          <a:ext cx="9144000" cy="4865688"/>
        </p:xfrm>
        <a:graphic>
          <a:graphicData uri="http://schemas.openxmlformats.org/presentationml/2006/ole">
            <p:oleObj spid="_x0000_s32770" name="Chart" r:id="rId3" imgW="6981690" imgH="3714750" progId="MSGraph.Chart.8">
              <p:embed followColorScheme="full"/>
            </p:oleObj>
          </a:graphicData>
        </a:graphic>
      </p:graphicFrame>
      <p:sp>
        <p:nvSpPr>
          <p:cNvPr id="817156" name="Text Box 4"/>
          <p:cNvSpPr txBox="1">
            <a:spLocks noChangeArrowheads="1"/>
          </p:cNvSpPr>
          <p:nvPr/>
        </p:nvSpPr>
        <p:spPr bwMode="auto">
          <a:xfrm>
            <a:off x="152400" y="6400800"/>
            <a:ext cx="37195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200" b="1" dirty="0">
                <a:solidFill>
                  <a:schemeClr val="bg1"/>
                </a:solidFill>
                <a:latin typeface="Arial" charset="0"/>
              </a:rPr>
              <a:t>SOURCE: California Association of REALTORS®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7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17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7156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Department of Real Estate</a:t>
            </a:r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4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Combating Mortgage Fraud</a:t>
            </a:r>
            <a:endParaRPr lang="en-US" sz="4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24000"/>
            <a:ext cx="8458200" cy="4572000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z="1900" dirty="0" smtClean="0"/>
          </a:p>
          <a:p>
            <a:pPr eaLnBrk="1" fontAlgn="auto" hangingPunct="1">
              <a:spcAft>
                <a:spcPts val="0"/>
              </a:spcAft>
              <a:buSzPct val="80000"/>
              <a:buFont typeface="Arial" charset="0"/>
              <a:buBlip>
                <a:blip r:embed="rId2"/>
              </a:buBlip>
              <a:defRPr/>
            </a:pPr>
            <a:r>
              <a:rPr lang="en-US" sz="4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Issues real estate broker and salesperson licenses </a:t>
            </a:r>
          </a:p>
          <a:p>
            <a:pPr eaLnBrk="1" fontAlgn="auto" hangingPunct="1">
              <a:spcAft>
                <a:spcPts val="0"/>
              </a:spcAft>
              <a:buSzPct val="80000"/>
              <a:buFont typeface="Arial" charset="0"/>
              <a:buBlip>
                <a:blip r:embed="rId2"/>
              </a:buBlip>
              <a:defRPr/>
            </a:pPr>
            <a:r>
              <a:rPr lang="en-US" sz="4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Approves subdivision public reports</a:t>
            </a:r>
          </a:p>
          <a:p>
            <a:pPr eaLnBrk="1" fontAlgn="auto" hangingPunct="1">
              <a:spcAft>
                <a:spcPts val="0"/>
              </a:spcAft>
              <a:buSzPct val="80000"/>
              <a:buFont typeface="Arial" charset="0"/>
              <a:buBlip>
                <a:blip r:embed="rId2"/>
              </a:buBlip>
              <a:defRPr/>
            </a:pPr>
            <a:r>
              <a:rPr lang="en-US" sz="4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Investigates consumer complaints</a:t>
            </a:r>
          </a:p>
          <a:p>
            <a:pPr eaLnBrk="1" fontAlgn="auto" hangingPunct="1">
              <a:spcAft>
                <a:spcPts val="0"/>
              </a:spcAft>
              <a:buSzPct val="80000"/>
              <a:buFont typeface="Arial" charset="0"/>
              <a:buBlip>
                <a:blip r:embed="rId2"/>
              </a:buBlip>
              <a:defRPr/>
            </a:pPr>
            <a:r>
              <a:rPr lang="en-US" sz="4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Takes administrative action against a licensee </a:t>
            </a:r>
          </a:p>
          <a:p>
            <a:pPr eaLnBrk="1" fontAlgn="auto" hangingPunct="1">
              <a:spcAft>
                <a:spcPts val="0"/>
              </a:spcAft>
              <a:buSzPct val="80000"/>
              <a:buFont typeface="Arial" charset="0"/>
              <a:buBlip>
                <a:blip r:embed="rId2"/>
              </a:buBlip>
              <a:defRPr/>
            </a:pPr>
            <a:r>
              <a:rPr lang="en-US" sz="4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Issues D&amp;Rs to non-licensees</a:t>
            </a:r>
            <a:r>
              <a:rPr lang="en-US" sz="4200" dirty="0" smtClean="0">
                <a:latin typeface="Arial" pitchFamily="34" charset="0"/>
                <a:cs typeface="Arial" pitchFamily="34" charset="0"/>
              </a:rPr>
              <a:t> </a:t>
            </a:r>
            <a:endParaRPr lang="en-US" sz="4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3400" y="304800"/>
            <a:ext cx="7239000" cy="1143000"/>
          </a:xfrm>
        </p:spPr>
        <p:txBody>
          <a:bodyPr/>
          <a:lstStyle/>
          <a:p>
            <a:pPr algn="l">
              <a:lnSpc>
                <a:spcPts val="4200"/>
              </a:lnSpc>
              <a:defRPr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Department of Real Estate</a:t>
            </a:r>
            <a:b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  <a:cs typeface="Arial" pitchFamily="34" charset="0"/>
              </a:rPr>
              <a:t> 	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  <a:cs typeface="Arial" pitchFamily="34" charset="0"/>
              </a:rPr>
              <a:t>Providing Service, Protecting You</a:t>
            </a:r>
            <a:endParaRPr lang="en-US" sz="2800" b="1" dirty="0">
              <a:solidFill>
                <a:schemeClr val="accent6">
                  <a:lumMod val="50000"/>
                </a:schemeClr>
              </a:solidFill>
              <a:cs typeface="Arial" pitchFamily="34" charset="0"/>
            </a:endParaRPr>
          </a:p>
        </p:txBody>
      </p:sp>
      <p:pic>
        <p:nvPicPr>
          <p:cNvPr id="6" name="Picture 5" descr="logo (2)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0" y="228600"/>
            <a:ext cx="1219200" cy="1219200"/>
          </a:xfrm>
          <a:prstGeom prst="rect">
            <a:avLst/>
          </a:prstGeom>
          <a:noFill/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24000"/>
            <a:ext cx="8458200" cy="4572000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z="1900" dirty="0" smtClean="0"/>
          </a:p>
          <a:p>
            <a:pPr eaLnBrk="1" fontAlgn="auto" hangingPunct="1">
              <a:spcAft>
                <a:spcPts val="0"/>
              </a:spcAft>
              <a:buSzPct val="80000"/>
              <a:buFont typeface="Arial" charset="0"/>
              <a:buBlip>
                <a:blip r:embed="rId2"/>
              </a:buBlip>
              <a:defRPr/>
            </a:pPr>
            <a:r>
              <a:rPr lang="en-US" sz="4000" dirty="0" smtClean="0">
                <a:latin typeface="Arial" pitchFamily="34" charset="0"/>
                <a:cs typeface="Arial" pitchFamily="34" charset="0"/>
              </a:rPr>
              <a:t>Has the authority to revoke or suspend a license for violations of the Real Estate Law</a:t>
            </a:r>
            <a:endParaRPr lang="en-US" sz="4000" dirty="0" smtClean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Aft>
                <a:spcPts val="0"/>
              </a:spcAft>
              <a:buSzPct val="80000"/>
              <a:buFont typeface="Arial" charset="0"/>
              <a:buBlip>
                <a:blip r:embed="rId2"/>
              </a:buBlip>
              <a:defRPr/>
            </a:pPr>
            <a:endParaRPr lang="en-US" sz="4000" dirty="0" smtClean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Aft>
                <a:spcPts val="0"/>
              </a:spcAft>
              <a:buSzPct val="80000"/>
              <a:buFont typeface="Arial" charset="0"/>
              <a:buBlip>
                <a:blip r:embed="rId2"/>
              </a:buBlip>
              <a:defRPr/>
            </a:pPr>
            <a:r>
              <a:rPr lang="en-US" sz="4000" dirty="0" smtClean="0">
                <a:latin typeface="Arial" pitchFamily="34" charset="0"/>
                <a:cs typeface="Arial" pitchFamily="34" charset="0"/>
              </a:rPr>
              <a:t>Does not have authority to prosecute criminal or civil matters - referred to the Attorney General’s Office for prosecution</a:t>
            </a:r>
            <a:r>
              <a:rPr lang="en-US" sz="4400" dirty="0" smtClean="0"/>
              <a:t>. </a:t>
            </a:r>
            <a:r>
              <a:rPr lang="en-US" sz="4200" dirty="0" smtClean="0">
                <a:latin typeface="Arial" pitchFamily="34" charset="0"/>
                <a:cs typeface="Arial" pitchFamily="34" charset="0"/>
              </a:rPr>
              <a:t> </a:t>
            </a:r>
            <a:endParaRPr lang="en-US" sz="4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</p:spPr>
        <p:txBody>
          <a:bodyPr/>
          <a:lstStyle/>
          <a:p>
            <a:pPr algn="l" eaLnBrk="1" hangingPunct="1">
              <a:lnSpc>
                <a:spcPts val="3200"/>
              </a:lnSpc>
              <a:defRPr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Department of Real Estate</a:t>
            </a:r>
            <a:b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  <a:cs typeface="Arial" pitchFamily="34" charset="0"/>
              </a:rPr>
              <a:t> 	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  <a:cs typeface="Arial" pitchFamily="34" charset="0"/>
              </a:rPr>
              <a:t>Providing Service, Protecting You</a:t>
            </a:r>
            <a:endParaRPr lang="en-US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6" name="Picture 5" descr="logo (2)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304800"/>
            <a:ext cx="1219200" cy="1219200"/>
          </a:xfrm>
          <a:prstGeom prst="rect">
            <a:avLst/>
          </a:prstGeom>
          <a:noFill/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534400" cy="868362"/>
          </a:xfrm>
        </p:spPr>
        <p:txBody>
          <a:bodyPr/>
          <a:lstStyle/>
          <a:p>
            <a:pPr algn="l" eaLnBrk="1" hangingPunct="1"/>
            <a:r>
              <a:rPr lang="en-US" sz="5400" b="1" smtClean="0">
                <a:solidFill>
                  <a:srgbClr val="C00000"/>
                </a:solidFill>
              </a:rPr>
              <a:t>Foreclosure Rescue Fraud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609600" y="1447800"/>
            <a:ext cx="7467600" cy="4724400"/>
          </a:xfrm>
        </p:spPr>
        <p:txBody>
          <a:bodyPr/>
          <a:lstStyle/>
          <a:p>
            <a:pPr eaLnBrk="1" hangingPunct="1">
              <a:buSzPct val="80000"/>
              <a:buFont typeface="Arial" charset="0"/>
              <a:buBlip>
                <a:blip r:embed="rId2"/>
              </a:buBlip>
            </a:pPr>
            <a:r>
              <a:rPr lang="en-US" sz="3000" smtClean="0">
                <a:latin typeface="Arial" charset="0"/>
                <a:cs typeface="Arial" charset="0"/>
              </a:rPr>
              <a:t>Scams misleading homeowners to transfer of the grant deed and/or up-front fees </a:t>
            </a:r>
          </a:p>
          <a:p>
            <a:pPr eaLnBrk="1" hangingPunct="1">
              <a:buSzPct val="80000"/>
              <a:buFont typeface="Arial" charset="0"/>
              <a:buBlip>
                <a:blip r:embed="rId2"/>
              </a:buBlip>
            </a:pPr>
            <a:r>
              <a:rPr lang="en-US" sz="3000" smtClean="0">
                <a:latin typeface="Arial" charset="0"/>
                <a:cs typeface="Arial" charset="0"/>
              </a:rPr>
              <a:t>Scammer profits by remortgaging the property or pocketing fees paid by the homeowner </a:t>
            </a:r>
          </a:p>
          <a:p>
            <a:pPr eaLnBrk="1" hangingPunct="1">
              <a:buSzPct val="80000"/>
              <a:buFont typeface="Arial" charset="0"/>
              <a:buBlip>
                <a:blip r:embed="rId2"/>
              </a:buBlip>
            </a:pPr>
            <a:r>
              <a:rPr lang="en-US" sz="3000" smtClean="0">
                <a:latin typeface="Arial" charset="0"/>
                <a:cs typeface="Arial" charset="0"/>
              </a:rPr>
              <a:t>No help to the homeowner </a:t>
            </a:r>
          </a:p>
          <a:p>
            <a:pPr eaLnBrk="1" hangingPunct="1">
              <a:buSzPct val="80000"/>
              <a:buFont typeface="Arial" charset="0"/>
              <a:buNone/>
            </a:pPr>
            <a:r>
              <a:rPr lang="en-US" sz="3000" smtClean="0">
                <a:latin typeface="Arial" charset="0"/>
                <a:cs typeface="Arial" charset="0"/>
              </a:rPr>
              <a:t>	in trouble </a:t>
            </a:r>
          </a:p>
          <a:p>
            <a:pPr eaLnBrk="1" hangingPunct="1">
              <a:buFont typeface="Arial" charset="0"/>
              <a:buBlip>
                <a:blip r:embed="rId2"/>
              </a:buBlip>
            </a:pPr>
            <a:endParaRPr lang="en-US" smtClean="0">
              <a:latin typeface="Arial" charset="0"/>
              <a:cs typeface="Arial" charset="0"/>
            </a:endParaRPr>
          </a:p>
        </p:txBody>
      </p:sp>
      <p:pic>
        <p:nvPicPr>
          <p:cNvPr id="5" name="Picture 4" descr="trap, scam and foreclosure headlin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3600" y="4191000"/>
            <a:ext cx="2514600" cy="1795463"/>
          </a:xfrm>
          <a:prstGeom prst="rect">
            <a:avLst/>
          </a:prstGeom>
          <a:ln w="38100">
            <a:solidFill>
              <a:srgbClr val="C0000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>
          <a:xfrm>
            <a:off x="304800" y="533400"/>
            <a:ext cx="8229600" cy="792163"/>
          </a:xfrm>
        </p:spPr>
        <p:txBody>
          <a:bodyPr/>
          <a:lstStyle/>
          <a:p>
            <a:pPr algn="l" eaLnBrk="1" hangingPunct="1"/>
            <a:r>
              <a:rPr lang="en-US" b="1" smtClean="0">
                <a:solidFill>
                  <a:srgbClr val="C00000"/>
                </a:solidFill>
              </a:rPr>
              <a:t>Loan Modification </a:t>
            </a:r>
            <a:br>
              <a:rPr lang="en-US" b="1" smtClean="0">
                <a:solidFill>
                  <a:srgbClr val="C00000"/>
                </a:solidFill>
              </a:rPr>
            </a:br>
            <a:r>
              <a:rPr lang="en-US" b="1" smtClean="0">
                <a:solidFill>
                  <a:srgbClr val="C00000"/>
                </a:solidFill>
              </a:rPr>
              <a:t>Fraud</a:t>
            </a:r>
            <a:endParaRPr lang="en-US" smtClean="0">
              <a:solidFill>
                <a:srgbClr val="C00000"/>
              </a:solidFill>
            </a:endParaRP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228600" y="2438400"/>
            <a:ext cx="8534400" cy="4191000"/>
          </a:xfrm>
        </p:spPr>
        <p:txBody>
          <a:bodyPr/>
          <a:lstStyle/>
          <a:p>
            <a:pPr eaLnBrk="1" hangingPunct="1">
              <a:buSzPct val="80000"/>
              <a:buFont typeface="Arial" charset="0"/>
              <a:buBlip>
                <a:blip r:embed="rId2"/>
              </a:buBlip>
            </a:pPr>
            <a:r>
              <a:rPr lang="en-US" sz="2800" smtClean="0">
                <a:latin typeface="Arial" charset="0"/>
                <a:cs typeface="Arial" charset="0"/>
              </a:rPr>
              <a:t>Guarantee success due to expertise, affiliations or knowledge of government programs. </a:t>
            </a:r>
          </a:p>
          <a:p>
            <a:pPr eaLnBrk="1" hangingPunct="1">
              <a:buSzPct val="80000"/>
              <a:buFont typeface="Arial" charset="0"/>
              <a:buBlip>
                <a:blip r:embed="rId2"/>
              </a:buBlip>
            </a:pPr>
            <a:r>
              <a:rPr lang="en-US" sz="2800" smtClean="0">
                <a:latin typeface="Arial" charset="0"/>
                <a:cs typeface="Arial" charset="0"/>
              </a:rPr>
              <a:t>Advertise through the radio, television, printed promotion and internet marketing to attract desperate homeowners – many of whom may have been turned down elsewhere and cannot qualify  </a:t>
            </a:r>
          </a:p>
          <a:p>
            <a:pPr eaLnBrk="1" hangingPunct="1">
              <a:buSzPct val="80000"/>
              <a:buFont typeface="Arial" charset="0"/>
              <a:buBlip>
                <a:blip r:embed="rId2"/>
              </a:buBlip>
            </a:pPr>
            <a:r>
              <a:rPr lang="en-US" sz="2800" smtClean="0">
                <a:latin typeface="Arial" charset="0"/>
                <a:cs typeface="Arial" charset="0"/>
              </a:rPr>
              <a:t>Perform no services – obtain no results</a:t>
            </a:r>
          </a:p>
          <a:p>
            <a:pPr eaLnBrk="1" hangingPunct="1">
              <a:buFont typeface="Arial" charset="0"/>
              <a:buNone/>
            </a:pPr>
            <a:endParaRPr lang="en-US" sz="1400" smtClean="0"/>
          </a:p>
        </p:txBody>
      </p:sp>
      <p:pic>
        <p:nvPicPr>
          <p:cNvPr id="5" name="Picture 4" descr="foreclosure notic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1400" y="228600"/>
            <a:ext cx="1524000" cy="1009650"/>
          </a:xfrm>
          <a:prstGeom prst="rect">
            <a:avLst/>
          </a:prstGeom>
          <a:ln>
            <a:solidFill>
              <a:srgbClr val="C0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6" name="Picture 5" descr="foreclosures with arrow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200" y="1219200"/>
            <a:ext cx="1524000" cy="1143000"/>
          </a:xfrm>
          <a:prstGeom prst="rect">
            <a:avLst/>
          </a:prstGeom>
          <a:ln>
            <a:solidFill>
              <a:srgbClr val="C0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7" name="Picture 6" descr="foreclosure crisis headlin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7400" y="685800"/>
            <a:ext cx="1524000" cy="1133475"/>
          </a:xfrm>
          <a:prstGeom prst="rect">
            <a:avLst/>
          </a:prstGeom>
          <a:ln>
            <a:solidFill>
              <a:srgbClr val="C0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457200"/>
          <a:ext cx="8229600" cy="5668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304800"/>
          <a:ext cx="8229600" cy="5821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244" name="TextBox 4"/>
          <p:cNvSpPr txBox="1">
            <a:spLocks noChangeArrowheads="1"/>
          </p:cNvSpPr>
          <p:nvPr/>
        </p:nvSpPr>
        <p:spPr bwMode="auto">
          <a:xfrm>
            <a:off x="1219200" y="1295400"/>
            <a:ext cx="2362200" cy="1354217"/>
          </a:xfrm>
          <a:prstGeom prst="rect">
            <a:avLst/>
          </a:prstGeom>
          <a:gradFill rotWithShape="0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endParaRPr lang="en-US" sz="1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2007 = 239,179</a:t>
            </a:r>
          </a:p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2008 = 383,014</a:t>
            </a:r>
          </a:p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2009 YTD =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299,163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1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686800" cy="1143000"/>
          </a:xfrm>
        </p:spPr>
        <p:txBody>
          <a:bodyPr/>
          <a:lstStyle/>
          <a:p>
            <a:pPr algn="l">
              <a:defRPr/>
            </a:pPr>
            <a:r>
              <a:rPr lang="en-US" sz="4000" b="1" dirty="0" smtClean="0">
                <a:solidFill>
                  <a:schemeClr val="accent6">
                    <a:lumMod val="50000"/>
                  </a:schemeClr>
                </a:solidFill>
              </a:rPr>
              <a:t>Loan Modification </a:t>
            </a:r>
            <a:br>
              <a:rPr lang="en-US" sz="40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en-US" sz="4000" b="1" dirty="0" smtClean="0">
                <a:solidFill>
                  <a:schemeClr val="accent6">
                    <a:lumMod val="50000"/>
                  </a:schemeClr>
                </a:solidFill>
              </a:rPr>
              <a:t>Complaints </a:t>
            </a:r>
            <a:r>
              <a:rPr lang="en-US" sz="4000" dirty="0" smtClean="0"/>
              <a:t/>
            </a:r>
            <a:br>
              <a:rPr lang="en-US" sz="4000" dirty="0" smtClean="0"/>
            </a:br>
            <a:endParaRPr lang="en-US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04800" y="1600200"/>
            <a:ext cx="8534400" cy="4648200"/>
          </a:xfrm>
          <a:ln>
            <a:solidFill>
              <a:schemeClr val="accent6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268" name="Rectangle 8"/>
          <p:cNvSpPr>
            <a:spLocks noChangeArrowheads="1"/>
          </p:cNvSpPr>
          <p:nvPr/>
        </p:nvSpPr>
        <p:spPr bwMode="auto">
          <a:xfrm>
            <a:off x="304800" y="6324600"/>
            <a:ext cx="19669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Fiscal Year 08-09</a:t>
            </a:r>
          </a:p>
        </p:txBody>
      </p:sp>
      <p:pic>
        <p:nvPicPr>
          <p:cNvPr id="6" name="Picture 5" descr="logo (2)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24600" y="228600"/>
            <a:ext cx="1219200" cy="1219200"/>
          </a:xfrm>
          <a:prstGeom prst="rect">
            <a:avLst/>
          </a:prstGeom>
          <a:noFill/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09600"/>
            <a:ext cx="8686800" cy="731838"/>
          </a:xfrm>
        </p:spPr>
        <p:txBody>
          <a:bodyPr/>
          <a:lstStyle/>
          <a:p>
            <a:pPr algn="l">
              <a:lnSpc>
                <a:spcPts val="3900"/>
              </a:lnSpc>
              <a:defRPr/>
            </a:pPr>
            <a:r>
              <a:rPr lang="en-US" sz="4000" b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en-US" sz="40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en-US" sz="4000" b="1" dirty="0" smtClean="0">
                <a:solidFill>
                  <a:schemeClr val="accent6">
                    <a:lumMod val="50000"/>
                  </a:schemeClr>
                </a:solidFill>
              </a:rPr>
              <a:t>Loan Modification Complaints </a:t>
            </a:r>
            <a:br>
              <a:rPr lang="en-US" sz="40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en-US" sz="4000" b="1" dirty="0" smtClean="0">
                <a:solidFill>
                  <a:schemeClr val="accent6">
                    <a:lumMod val="50000"/>
                  </a:schemeClr>
                </a:solidFill>
              </a:rPr>
              <a:t>				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</a:rPr>
              <a:t>By DRE Office/Region</a:t>
            </a:r>
            <a:r>
              <a:rPr lang="en-US" sz="4000" dirty="0" smtClean="0"/>
              <a:t/>
            </a:r>
            <a:br>
              <a:rPr lang="en-US" sz="4000" dirty="0" smtClean="0"/>
            </a:br>
            <a:endParaRPr lang="en-US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291" name="Rectangle 8"/>
          <p:cNvSpPr>
            <a:spLocks noChangeArrowheads="1"/>
          </p:cNvSpPr>
          <p:nvPr/>
        </p:nvSpPr>
        <p:spPr bwMode="auto">
          <a:xfrm>
            <a:off x="304800" y="6324600"/>
            <a:ext cx="19669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Fiscal Year 08-09</a:t>
            </a:r>
          </a:p>
        </p:txBody>
      </p:sp>
      <p:pic>
        <p:nvPicPr>
          <p:cNvPr id="12292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0" y="1600200"/>
            <a:ext cx="0" cy="4297363"/>
          </a:xfrm>
          <a:noFill/>
        </p:spPr>
      </p:pic>
      <p:pic>
        <p:nvPicPr>
          <p:cNvPr id="23562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600200"/>
            <a:ext cx="8382000" cy="4598988"/>
          </a:xfrm>
          <a:prstGeom prst="rect">
            <a:avLst/>
          </a:prstGeom>
          <a:noFill/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>
            <a:outerShdw blurRad="50800" dist="50800" dir="5400000" algn="ctr" rotWithShape="0">
              <a:schemeClr val="accent6">
                <a:lumMod val="50000"/>
              </a:schemeClr>
            </a:outerShdw>
          </a:effectLst>
        </p:spPr>
      </p:pic>
      <p:pic>
        <p:nvPicPr>
          <p:cNvPr id="7" name="Picture 6" descr="logo (2)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20000" y="228600"/>
            <a:ext cx="1219200" cy="1219200"/>
          </a:xfrm>
          <a:prstGeom prst="rect">
            <a:avLst/>
          </a:prstGeom>
          <a:noFill/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7315200" cy="1143000"/>
          </a:xfrm>
        </p:spPr>
        <p:txBody>
          <a:bodyPr/>
          <a:lstStyle/>
          <a:p>
            <a:pPr algn="l">
              <a:defRPr/>
            </a:pPr>
            <a:r>
              <a:rPr lang="en-US" sz="4000" b="1" dirty="0" smtClean="0">
                <a:solidFill>
                  <a:schemeClr val="accent6">
                    <a:lumMod val="50000"/>
                  </a:schemeClr>
                </a:solidFill>
              </a:rPr>
              <a:t>Loan Modification </a:t>
            </a:r>
            <a:br>
              <a:rPr lang="en-US" sz="40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en-US" sz="4000" b="1" dirty="0" smtClean="0">
                <a:solidFill>
                  <a:schemeClr val="accent6">
                    <a:lumMod val="50000"/>
                  </a:schemeClr>
                </a:solidFill>
              </a:rPr>
              <a:t>		DRE Actions Filed</a:t>
            </a:r>
            <a:endParaRPr lang="en-US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256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524000"/>
            <a:ext cx="8991600" cy="464026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 descr="logo (2)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0" y="228600"/>
            <a:ext cx="1219200" cy="1219200"/>
          </a:xfrm>
          <a:prstGeom prst="rect">
            <a:avLst/>
          </a:prstGeom>
          <a:noFill/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smtClean="0">
                <a:solidFill>
                  <a:srgbClr val="002060"/>
                </a:solidFill>
              </a:rPr>
              <a:t>Remedies Underway</a:t>
            </a:r>
            <a:endParaRPr lang="en-US" smtClean="0">
              <a:solidFill>
                <a:srgbClr val="002060"/>
              </a:solidFill>
            </a:endParaRPr>
          </a:p>
        </p:txBody>
      </p:sp>
      <p:pic>
        <p:nvPicPr>
          <p:cNvPr id="1433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0" y="1600200"/>
            <a:ext cx="0" cy="4525963"/>
          </a:xfrm>
          <a:noFill/>
        </p:spPr>
      </p:pic>
      <p:pic>
        <p:nvPicPr>
          <p:cNvPr id="5" name="Picture 4" descr="good hand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200" y="304800"/>
            <a:ext cx="2438400" cy="2026920"/>
          </a:xfrm>
          <a:prstGeom prst="rect">
            <a:avLst/>
          </a:prstGeom>
          <a:ln w="57150">
            <a:gradFill>
              <a:gsLst>
                <a:gs pos="0">
                  <a:schemeClr val="accent6">
                    <a:lumMod val="5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effectLst>
            <a:glow rad="101600">
              <a:srgbClr val="0070C0">
                <a:alpha val="60000"/>
              </a:srgbClr>
            </a:glow>
          </a:effectLst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381000" y="1905000"/>
            <a:ext cx="8305800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SzPct val="80000"/>
              <a:buFontTx/>
              <a:buBlip>
                <a:blip r:embed="rId4"/>
              </a:buBlip>
            </a:pPr>
            <a:r>
              <a:rPr lang="en-US" sz="3600">
                <a:cs typeface="Arial" charset="0"/>
              </a:rPr>
              <a:t>Consumer Awareness</a:t>
            </a:r>
          </a:p>
          <a:p>
            <a:pPr lvl="2">
              <a:buSzPct val="80000"/>
            </a:pPr>
            <a:r>
              <a:rPr lang="en-US" sz="3600">
                <a:cs typeface="Arial" charset="0"/>
              </a:rPr>
              <a:t>and Education</a:t>
            </a:r>
          </a:p>
          <a:p>
            <a:pPr>
              <a:buSzPct val="80000"/>
              <a:buFontTx/>
              <a:buBlip>
                <a:blip r:embed="rId4"/>
              </a:buBlip>
            </a:pPr>
            <a:r>
              <a:rPr lang="en-US" sz="3600">
                <a:cs typeface="Arial" charset="0"/>
              </a:rPr>
              <a:t>Oversee Licensed Activities</a:t>
            </a:r>
          </a:p>
          <a:p>
            <a:pPr>
              <a:buSzPct val="80000"/>
              <a:buFontTx/>
              <a:buBlip>
                <a:blip r:embed="rId4"/>
              </a:buBlip>
            </a:pPr>
            <a:r>
              <a:rPr lang="en-US" sz="3600">
                <a:cs typeface="Arial" charset="0"/>
              </a:rPr>
              <a:t>Cooperative Enforcement Efforts</a:t>
            </a:r>
          </a:p>
          <a:p>
            <a:pPr>
              <a:buSzPct val="80000"/>
              <a:buFontTx/>
              <a:buBlip>
                <a:blip r:embed="rId4"/>
              </a:buBlip>
            </a:pPr>
            <a:r>
              <a:rPr lang="en-US" sz="3600">
                <a:cs typeface="Arial" charset="0"/>
              </a:rPr>
              <a:t>Criminal and Civil Prosecution</a:t>
            </a:r>
          </a:p>
          <a:p>
            <a:pPr>
              <a:buSzPct val="80000"/>
              <a:buFontTx/>
              <a:buBlip>
                <a:blip r:embed="rId4"/>
              </a:buBlip>
            </a:pPr>
            <a:r>
              <a:rPr lang="en-US" sz="3600">
                <a:cs typeface="Arial" charset="0"/>
              </a:rPr>
              <a:t>Industry and Business Support</a:t>
            </a:r>
          </a:p>
          <a:p>
            <a:pPr>
              <a:buSzPct val="80000"/>
              <a:buFontTx/>
              <a:buBlip>
                <a:blip r:embed="rId4"/>
              </a:buBlip>
            </a:pPr>
            <a:endParaRPr lang="en-US" sz="3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Content Placeholder 2"/>
          <p:cNvSpPr>
            <a:spLocks noGrp="1"/>
          </p:cNvSpPr>
          <p:nvPr>
            <p:ph idx="1"/>
          </p:nvPr>
        </p:nvSpPr>
        <p:spPr>
          <a:xfrm>
            <a:off x="304800" y="1524000"/>
            <a:ext cx="8458200" cy="457200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en-US" sz="1900" smtClean="0"/>
          </a:p>
          <a:p>
            <a:pPr eaLnBrk="1" hangingPunct="1">
              <a:buSzPct val="80000"/>
              <a:buFont typeface="Arial" charset="0"/>
              <a:buNone/>
            </a:pPr>
            <a:endParaRPr lang="en-US" sz="4200" smtClean="0">
              <a:latin typeface="Arial" charset="0"/>
              <a:cs typeface="Arial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</p:spPr>
        <p:txBody>
          <a:bodyPr/>
          <a:lstStyle/>
          <a:p>
            <a:pPr algn="l" eaLnBrk="1" hangingPunct="1">
              <a:lnSpc>
                <a:spcPts val="3200"/>
              </a:lnSpc>
              <a:defRPr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Department of Real Estate</a:t>
            </a:r>
            <a:b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  <a:cs typeface="Arial" pitchFamily="34" charset="0"/>
              </a:rPr>
              <a:t> 	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  <a:cs typeface="Arial" pitchFamily="34" charset="0"/>
              </a:rPr>
              <a:t>Providing Service, Protecting You</a:t>
            </a:r>
            <a:endParaRPr lang="en-US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7" name="Picture 6" descr="logo (2)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152400"/>
            <a:ext cx="1219200" cy="1219200"/>
          </a:xfrm>
          <a:prstGeom prst="rect">
            <a:avLst/>
          </a:prstGeom>
          <a:noFill/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aphicFrame>
        <p:nvGraphicFramePr>
          <p:cNvPr id="1026" name="Object 6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11188" y="1524000"/>
          <a:ext cx="7008812" cy="4570413"/>
        </p:xfrm>
        <a:graphic>
          <a:graphicData uri="http://schemas.openxmlformats.org/presentationml/2006/ole">
            <p:oleObj spid="_x0000_s1026" name="Presentation" r:id="rId4" imgW="4570301" imgH="3427556" progId="PowerPoint.Show.12">
              <p:embed/>
            </p:oleObj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ontent Placeholder 2"/>
          <p:cNvSpPr>
            <a:spLocks noGrp="1"/>
          </p:cNvSpPr>
          <p:nvPr>
            <p:ph idx="1"/>
          </p:nvPr>
        </p:nvSpPr>
        <p:spPr>
          <a:xfrm>
            <a:off x="304800" y="1524000"/>
            <a:ext cx="8458200" cy="457200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en-US" sz="1900" smtClean="0"/>
          </a:p>
          <a:p>
            <a:pPr eaLnBrk="1" hangingPunct="1">
              <a:buSzPct val="80000"/>
              <a:buFont typeface="Arial" charset="0"/>
              <a:buNone/>
            </a:pPr>
            <a:endParaRPr lang="en-US" sz="4200" smtClean="0">
              <a:latin typeface="Arial" charset="0"/>
              <a:cs typeface="Arial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</p:spPr>
        <p:txBody>
          <a:bodyPr/>
          <a:lstStyle/>
          <a:p>
            <a:pPr algn="l" eaLnBrk="1" hangingPunct="1">
              <a:lnSpc>
                <a:spcPts val="3200"/>
              </a:lnSpc>
              <a:defRPr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Department of Real Estate</a:t>
            </a:r>
            <a:b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  <a:cs typeface="Arial" pitchFamily="34" charset="0"/>
              </a:rPr>
              <a:t> 	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  <a:cs typeface="Arial" pitchFamily="34" charset="0"/>
              </a:rPr>
              <a:t>Providing Service, Protecting You</a:t>
            </a:r>
            <a:endParaRPr lang="en-US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457200" y="1676400"/>
            <a:ext cx="84582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norm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US" sz="1900">
              <a:latin typeface="+mn-lt"/>
            </a:endParaRP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SzPct val="80000"/>
              <a:buFont typeface="Arial" charset="0"/>
              <a:buNone/>
              <a:defRPr/>
            </a:pPr>
            <a:endParaRPr lang="en-US" sz="4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838200" y="2209800"/>
            <a:ext cx="7086600" cy="32766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  <a:miter lim="800000"/>
            <a:headEnd/>
            <a:tailEnd/>
          </a:ln>
        </p:spPr>
        <p:txBody>
          <a:bodyPr>
            <a:norm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4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“Log on, 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4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	Look ‘</a:t>
            </a:r>
            <a:r>
              <a:rPr lang="en-US" sz="4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em</a:t>
            </a:r>
            <a:r>
              <a:rPr lang="en-US" sz="4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 up and 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4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		Check ‘</a:t>
            </a:r>
            <a:r>
              <a:rPr lang="en-US" sz="4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em</a:t>
            </a:r>
            <a:r>
              <a:rPr lang="en-US" sz="4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 out!”</a:t>
            </a:r>
            <a:endParaRPr lang="en-US" sz="4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j-lt"/>
              <a:cs typeface="Arial" pitchFamily="34" charset="0"/>
            </a:endParaRPr>
          </a:p>
        </p:txBody>
      </p:sp>
      <p:pic>
        <p:nvPicPr>
          <p:cNvPr id="7" name="Picture 6" descr="logo (2)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43800" y="381000"/>
            <a:ext cx="1219200" cy="1219200"/>
          </a:xfrm>
          <a:prstGeom prst="rect">
            <a:avLst/>
          </a:prstGeom>
          <a:noFill/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usiness presentation featuring the State of California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Celebration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079CFA6083D6F4FA7DB65A9A21E4D53" ma:contentTypeVersion="0" ma:contentTypeDescription="Create a new document." ma:contentTypeScope="" ma:versionID="7375fe16f6fe66875bfb910c05cb5c59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B2D5B512-726E-4BFF-8A68-DAF25206915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397DA94-0DAA-4E0F-8AAC-129CA84B14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3.xml><?xml version="1.0" encoding="utf-8"?>
<ds:datastoreItem xmlns:ds="http://schemas.openxmlformats.org/officeDocument/2006/customXml" ds:itemID="{22DF4BC0-03B9-41B3-A2C3-D87A4C552DA9}">
  <ds:schemaRefs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Business presentation featuring the State of California</Template>
  <TotalTime>1312</TotalTime>
  <Words>325</Words>
  <Application>Microsoft Office PowerPoint</Application>
  <PresentationFormat>On-screen Show (4:3)</PresentationFormat>
  <Paragraphs>70</Paragraphs>
  <Slides>22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Business presentation featuring the State of California</vt:lpstr>
      <vt:lpstr>Chart</vt:lpstr>
      <vt:lpstr>Presentation</vt:lpstr>
      <vt:lpstr>Department of Real Estate</vt:lpstr>
      <vt:lpstr>Ethnicity of Buyers</vt:lpstr>
      <vt:lpstr>Ethnicity of Buyers</vt:lpstr>
      <vt:lpstr>Age of Buyers</vt:lpstr>
      <vt:lpstr>Median Age of Buyers</vt:lpstr>
      <vt:lpstr>Ethnicity of Sellers</vt:lpstr>
      <vt:lpstr>Age of Sellers</vt:lpstr>
      <vt:lpstr>Median Age of Sellers</vt:lpstr>
      <vt:lpstr>Member Profile Survey Ethnicity of Members</vt:lpstr>
      <vt:lpstr>Department of Real Estate</vt:lpstr>
      <vt:lpstr>Department of Real Estate   Providing Service, Protecting You</vt:lpstr>
      <vt:lpstr>Department of Real Estate   Providing Service, Protecting You</vt:lpstr>
      <vt:lpstr>Foreclosure Rescue Fraud</vt:lpstr>
      <vt:lpstr>Loan Modification  Fraud</vt:lpstr>
      <vt:lpstr>Slide 15</vt:lpstr>
      <vt:lpstr>Slide 16</vt:lpstr>
      <vt:lpstr>Loan Modification  Complaints  </vt:lpstr>
      <vt:lpstr> Loan Modification Complaints      By DRE Office/Region </vt:lpstr>
      <vt:lpstr>Loan Modification    DRE Actions Filed</vt:lpstr>
      <vt:lpstr>Remedies Underway</vt:lpstr>
      <vt:lpstr>Department of Real Estate   Providing Service, Protecting You</vt:lpstr>
      <vt:lpstr>Department of Real Estate   Providing Service, Protecting You</vt:lpstr>
    </vt:vector>
  </TitlesOfParts>
  <Company>California Department of Real Estate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Main title</dc:title>
  <dc:creator>HAndrade</dc:creator>
  <cp:lastModifiedBy>RArellano</cp:lastModifiedBy>
  <cp:revision>355</cp:revision>
  <dcterms:created xsi:type="dcterms:W3CDTF">2009-03-26T21:37:19Z</dcterms:created>
  <dcterms:modified xsi:type="dcterms:W3CDTF">2009-09-30T15:49:28Z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TC300031711033</vt:lpwstr>
  </property>
</Properties>
</file>